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sldIdLst>
    <p:sldId id="281" r:id="rId2"/>
    <p:sldId id="260" r:id="rId3"/>
    <p:sldId id="258" r:id="rId4"/>
    <p:sldId id="259" r:id="rId5"/>
    <p:sldId id="261" r:id="rId6"/>
    <p:sldId id="262" r:id="rId7"/>
    <p:sldId id="263" r:id="rId8"/>
    <p:sldId id="277" r:id="rId9"/>
    <p:sldId id="265" r:id="rId10"/>
    <p:sldId id="266" r:id="rId11"/>
    <p:sldId id="280" r:id="rId12"/>
    <p:sldId id="268" r:id="rId13"/>
    <p:sldId id="269" r:id="rId14"/>
    <p:sldId id="270" r:id="rId15"/>
    <p:sldId id="271" r:id="rId16"/>
    <p:sldId id="272" r:id="rId17"/>
    <p:sldId id="273" r:id="rId18"/>
    <p:sldId id="274" r:id="rId19"/>
    <p:sldId id="275" r:id="rId20"/>
    <p:sldId id="278" r:id="rId21"/>
    <p:sldId id="276"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63A81E-0456-46A2-9CF4-CAA99BA6AA47}"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E796A-917C-49C2-AC00-06B6F9FB1F7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86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3A81E-0456-46A2-9CF4-CAA99BA6AA47}"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E796A-917C-49C2-AC00-06B6F9FB1F76}" type="slidenum">
              <a:rPr lang="en-US" smtClean="0"/>
              <a:t>‹#›</a:t>
            </a:fld>
            <a:endParaRPr lang="en-US"/>
          </a:p>
        </p:txBody>
      </p:sp>
    </p:spTree>
    <p:extLst>
      <p:ext uri="{BB962C8B-B14F-4D97-AF65-F5344CB8AC3E}">
        <p14:creationId xmlns:p14="http://schemas.microsoft.com/office/powerpoint/2010/main" val="365982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3A81E-0456-46A2-9CF4-CAA99BA6AA47}"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E796A-917C-49C2-AC00-06B6F9FB1F76}" type="slidenum">
              <a:rPr lang="en-US" smtClean="0"/>
              <a:t>‹#›</a:t>
            </a:fld>
            <a:endParaRPr lang="en-US"/>
          </a:p>
        </p:txBody>
      </p:sp>
    </p:spTree>
    <p:extLst>
      <p:ext uri="{BB962C8B-B14F-4D97-AF65-F5344CB8AC3E}">
        <p14:creationId xmlns:p14="http://schemas.microsoft.com/office/powerpoint/2010/main" val="2932116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3A81E-0456-46A2-9CF4-CAA99BA6AA47}"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E796A-917C-49C2-AC00-06B6F9FB1F76}" type="slidenum">
              <a:rPr lang="en-US" smtClean="0"/>
              <a:t>‹#›</a:t>
            </a:fld>
            <a:endParaRPr lang="en-US"/>
          </a:p>
        </p:txBody>
      </p:sp>
    </p:spTree>
    <p:extLst>
      <p:ext uri="{BB962C8B-B14F-4D97-AF65-F5344CB8AC3E}">
        <p14:creationId xmlns:p14="http://schemas.microsoft.com/office/powerpoint/2010/main" val="338750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3A81E-0456-46A2-9CF4-CAA99BA6AA47}"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E796A-917C-49C2-AC00-06B6F9FB1F7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00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63A81E-0456-46A2-9CF4-CAA99BA6AA47}"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E796A-917C-49C2-AC00-06B6F9FB1F76}" type="slidenum">
              <a:rPr lang="en-US" smtClean="0"/>
              <a:t>‹#›</a:t>
            </a:fld>
            <a:endParaRPr lang="en-US"/>
          </a:p>
        </p:txBody>
      </p:sp>
    </p:spTree>
    <p:extLst>
      <p:ext uri="{BB962C8B-B14F-4D97-AF65-F5344CB8AC3E}">
        <p14:creationId xmlns:p14="http://schemas.microsoft.com/office/powerpoint/2010/main" val="206586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63A81E-0456-46A2-9CF4-CAA99BA6AA47}" type="datetimeFigureOut">
              <a:rPr lang="en-US" smtClean="0"/>
              <a:t>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E796A-917C-49C2-AC00-06B6F9FB1F76}" type="slidenum">
              <a:rPr lang="en-US" smtClean="0"/>
              <a:t>‹#›</a:t>
            </a:fld>
            <a:endParaRPr lang="en-US"/>
          </a:p>
        </p:txBody>
      </p:sp>
    </p:spTree>
    <p:extLst>
      <p:ext uri="{BB962C8B-B14F-4D97-AF65-F5344CB8AC3E}">
        <p14:creationId xmlns:p14="http://schemas.microsoft.com/office/powerpoint/2010/main" val="568961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63A81E-0456-46A2-9CF4-CAA99BA6AA47}" type="datetimeFigureOut">
              <a:rPr lang="en-US" smtClean="0"/>
              <a:t>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E796A-917C-49C2-AC00-06B6F9FB1F76}" type="slidenum">
              <a:rPr lang="en-US" smtClean="0"/>
              <a:t>‹#›</a:t>
            </a:fld>
            <a:endParaRPr lang="en-US"/>
          </a:p>
        </p:txBody>
      </p:sp>
    </p:spTree>
    <p:extLst>
      <p:ext uri="{BB962C8B-B14F-4D97-AF65-F5344CB8AC3E}">
        <p14:creationId xmlns:p14="http://schemas.microsoft.com/office/powerpoint/2010/main" val="413815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63A81E-0456-46A2-9CF4-CAA99BA6AA47}" type="datetimeFigureOut">
              <a:rPr lang="en-US" smtClean="0"/>
              <a:t>1/6/2017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D7E796A-917C-49C2-AC00-06B6F9FB1F76}" type="slidenum">
              <a:rPr lang="en-US" smtClean="0"/>
              <a:t>‹#›</a:t>
            </a:fld>
            <a:endParaRPr lang="en-US"/>
          </a:p>
        </p:txBody>
      </p:sp>
    </p:spTree>
    <p:extLst>
      <p:ext uri="{BB962C8B-B14F-4D97-AF65-F5344CB8AC3E}">
        <p14:creationId xmlns:p14="http://schemas.microsoft.com/office/powerpoint/2010/main" val="2084078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263A81E-0456-46A2-9CF4-CAA99BA6AA47}" type="datetimeFigureOut">
              <a:rPr lang="en-US" smtClean="0"/>
              <a:t>1/6/2017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D7E796A-917C-49C2-AC00-06B6F9FB1F76}" type="slidenum">
              <a:rPr lang="en-US" smtClean="0"/>
              <a:t>‹#›</a:t>
            </a:fld>
            <a:endParaRPr lang="en-US"/>
          </a:p>
        </p:txBody>
      </p:sp>
    </p:spTree>
    <p:extLst>
      <p:ext uri="{BB962C8B-B14F-4D97-AF65-F5344CB8AC3E}">
        <p14:creationId xmlns:p14="http://schemas.microsoft.com/office/powerpoint/2010/main" val="293467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3A81E-0456-46A2-9CF4-CAA99BA6AA47}"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E796A-917C-49C2-AC00-06B6F9FB1F76}" type="slidenum">
              <a:rPr lang="en-US" smtClean="0"/>
              <a:t>‹#›</a:t>
            </a:fld>
            <a:endParaRPr lang="en-US"/>
          </a:p>
        </p:txBody>
      </p:sp>
    </p:spTree>
    <p:extLst>
      <p:ext uri="{BB962C8B-B14F-4D97-AF65-F5344CB8AC3E}">
        <p14:creationId xmlns:p14="http://schemas.microsoft.com/office/powerpoint/2010/main" val="332612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263A81E-0456-46A2-9CF4-CAA99BA6AA47}" type="datetimeFigureOut">
              <a:rPr lang="en-US" smtClean="0"/>
              <a:t>1/6/2017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D7E796A-917C-49C2-AC00-06B6F9FB1F7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92508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lane@garityadvantage.com" TargetMode="External"/><Relationship Id="rId2" Type="http://schemas.openxmlformats.org/officeDocument/2006/relationships/hyperlink" Target="http://www.garityadvantage.com/"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2197100" y="1981199"/>
            <a:ext cx="7772400" cy="1394791"/>
          </a:xfrm>
        </p:spPr>
        <p:txBody>
          <a:bodyPr>
            <a:normAutofit/>
          </a:bodyPr>
          <a:lstStyle/>
          <a:p>
            <a:pPr eaLnBrk="1" hangingPunct="1"/>
            <a:r>
              <a:rPr lang="en-US" altLang="en-US" sz="4400" b="1" dirty="0"/>
              <a:t>Protecting Your Senior Market Book of Business in 2017</a:t>
            </a:r>
          </a:p>
        </p:txBody>
      </p:sp>
      <p:sp>
        <p:nvSpPr>
          <p:cNvPr id="14339" name="Subtitle 2"/>
          <p:cNvSpPr>
            <a:spLocks noGrp="1"/>
          </p:cNvSpPr>
          <p:nvPr>
            <p:ph type="subTitle" idx="1"/>
          </p:nvPr>
        </p:nvSpPr>
        <p:spPr>
          <a:xfrm>
            <a:off x="4441355" y="3314389"/>
            <a:ext cx="6400800" cy="1471613"/>
          </a:xfrm>
        </p:spPr>
        <p:txBody>
          <a:bodyPr/>
          <a:lstStyle/>
          <a:p>
            <a:pPr eaLnBrk="1" hangingPunct="1"/>
            <a:r>
              <a:rPr lang="en-US" altLang="en-US" sz="2800" dirty="0"/>
              <a:t>Mark Lane </a:t>
            </a:r>
          </a:p>
          <a:p>
            <a:pPr eaLnBrk="1" hangingPunct="1"/>
            <a:r>
              <a:rPr lang="en-US" altLang="en-US" sz="2800" dirty="0" err="1"/>
              <a:t>GarityAdvantage</a:t>
            </a:r>
            <a:r>
              <a:rPr lang="en-US" altLang="en-US" sz="2800" dirty="0"/>
              <a:t> Agencies</a:t>
            </a:r>
          </a:p>
        </p:txBody>
      </p:sp>
      <p:pic>
        <p:nvPicPr>
          <p:cNvPr id="14341" name="Picture 2" descr="http://m.c.lnkd.licdn.com/mpr/mpr/shrink_200_200/p/3/000/233/08b/394f2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800" y="4350688"/>
            <a:ext cx="1905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6960" y="497579"/>
            <a:ext cx="214884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653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02967"/>
            <a:ext cx="10058400" cy="848233"/>
          </a:xfrm>
        </p:spPr>
        <p:txBody>
          <a:bodyPr/>
          <a:lstStyle/>
          <a:p>
            <a:pPr algn="ctr"/>
            <a:r>
              <a:rPr lang="en-US" b="1" dirty="0" smtClean="0"/>
              <a:t>Creating Your Company</a:t>
            </a:r>
            <a:endParaRPr lang="en-US" b="1" dirty="0"/>
          </a:p>
        </p:txBody>
      </p:sp>
      <p:sp>
        <p:nvSpPr>
          <p:cNvPr id="3" name="Content Placeholder 2"/>
          <p:cNvSpPr>
            <a:spLocks noGrp="1"/>
          </p:cNvSpPr>
          <p:nvPr>
            <p:ph idx="1"/>
          </p:nvPr>
        </p:nvSpPr>
        <p:spPr>
          <a:xfrm>
            <a:off x="500932" y="1868557"/>
            <a:ext cx="11378317" cy="3805093"/>
          </a:xfrm>
        </p:spPr>
        <p:txBody>
          <a:bodyPr>
            <a:normAutofit fontScale="92500" lnSpcReduction="10000"/>
          </a:bodyPr>
          <a:lstStyle/>
          <a:p>
            <a:r>
              <a:rPr lang="en-US" sz="2400" dirty="0" smtClean="0"/>
              <a:t>5</a:t>
            </a:r>
            <a:r>
              <a:rPr lang="en-US" sz="2400" baseline="30000" dirty="0" smtClean="0"/>
              <a:t>th</a:t>
            </a:r>
            <a:r>
              <a:rPr lang="en-US" sz="2400" dirty="0" smtClean="0"/>
              <a:t> -	</a:t>
            </a:r>
            <a:r>
              <a:rPr lang="en-US" sz="2400" dirty="0" smtClean="0">
                <a:solidFill>
                  <a:srgbClr val="0070C0"/>
                </a:solidFill>
              </a:rPr>
              <a:t> Once you have the agency license and the new contract in place, contact </a:t>
            </a:r>
            <a:r>
              <a:rPr lang="en-US" sz="2400" dirty="0" err="1" smtClean="0">
                <a:solidFill>
                  <a:srgbClr val="0070C0"/>
                </a:solidFill>
              </a:rPr>
              <a:t>GarityAdvantage</a:t>
            </a:r>
            <a:r>
              <a:rPr lang="en-US" sz="2400" dirty="0" smtClean="0">
                <a:solidFill>
                  <a:srgbClr val="0070C0"/>
                </a:solidFill>
              </a:rPr>
              <a:t> for assistance in moving your existing business from you, as an individual, to your company.</a:t>
            </a:r>
          </a:p>
          <a:p>
            <a:pPr lvl="1"/>
            <a:r>
              <a:rPr lang="en-US" sz="2000" dirty="0" smtClean="0"/>
              <a:t>Please note: every company has different rules regarding how to go about this.  Currently, Anthem </a:t>
            </a:r>
            <a:r>
              <a:rPr lang="en-US" sz="2000" u="sng" dirty="0" smtClean="0"/>
              <a:t>does not </a:t>
            </a:r>
            <a:r>
              <a:rPr lang="en-US" sz="2000" dirty="0" smtClean="0"/>
              <a:t>recognize Agencies, only individuals, so this won’t help you with them.  Undoubtedly, this will change in time.</a:t>
            </a:r>
          </a:p>
          <a:p>
            <a:r>
              <a:rPr lang="en-US" sz="2400" dirty="0" smtClean="0"/>
              <a:t>Fees – </a:t>
            </a:r>
            <a:r>
              <a:rPr lang="en-US" sz="2400" dirty="0" smtClean="0">
                <a:solidFill>
                  <a:srgbClr val="0070C0"/>
                </a:solidFill>
              </a:rPr>
              <a:t>There will be some cost to doing this but, overall it is well worth it.  Generally, the cost will probably be somewhere between $2,000 - $3,000, depending on the state.   </a:t>
            </a:r>
          </a:p>
          <a:p>
            <a:pPr lvl="1"/>
            <a:r>
              <a:rPr lang="en-US" sz="2000" dirty="0" smtClean="0"/>
              <a:t>Accountant and/or Attorney, including filing fees</a:t>
            </a:r>
          </a:p>
          <a:p>
            <a:pPr lvl="1"/>
            <a:r>
              <a:rPr lang="en-US" sz="2000" dirty="0" smtClean="0"/>
              <a:t>State licensing fees</a:t>
            </a:r>
          </a:p>
          <a:p>
            <a:pPr marL="0" indent="0" algn="ctr">
              <a:buNone/>
            </a:pPr>
            <a:r>
              <a:rPr lang="en-US" sz="3000" i="1" dirty="0" smtClean="0">
                <a:solidFill>
                  <a:srgbClr val="FF0000"/>
                </a:solidFill>
              </a:rPr>
              <a:t>The bigger your book of business, the more you have at stake! </a:t>
            </a:r>
          </a:p>
          <a:p>
            <a:pPr marL="0" indent="0" algn="ctr">
              <a:buNone/>
            </a:pPr>
            <a:r>
              <a:rPr lang="en-US" sz="3000" i="1" dirty="0" smtClean="0">
                <a:solidFill>
                  <a:srgbClr val="FF0000"/>
                </a:solidFill>
              </a:rPr>
              <a:t> </a:t>
            </a:r>
            <a:r>
              <a:rPr lang="en-US" sz="3000" i="1" u="sng" dirty="0" smtClean="0">
                <a:solidFill>
                  <a:srgbClr val="FF0000"/>
                </a:solidFill>
              </a:rPr>
              <a:t>Don’t put this off!</a:t>
            </a:r>
            <a:endParaRPr lang="en-US" sz="3000" i="1" u="sng"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161" y="5673650"/>
            <a:ext cx="1163972" cy="579658"/>
          </a:xfrm>
          <a:prstGeom prst="rect">
            <a:avLst/>
          </a:prstGeom>
        </p:spPr>
      </p:pic>
    </p:spTree>
    <p:extLst>
      <p:ext uri="{BB962C8B-B14F-4D97-AF65-F5344CB8AC3E}">
        <p14:creationId xmlns:p14="http://schemas.microsoft.com/office/powerpoint/2010/main" val="838519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445480"/>
            <a:ext cx="10515600" cy="2852737"/>
          </a:xfrm>
        </p:spPr>
        <p:txBody>
          <a:bodyPr>
            <a:normAutofit/>
          </a:bodyPr>
          <a:lstStyle/>
          <a:p>
            <a:pPr algn="ctr"/>
            <a:r>
              <a:rPr lang="en-US" sz="4800" b="1" dirty="0" smtClean="0"/>
              <a:t>Protecting Your Business During the Medicare Annual Disenrollment Period</a:t>
            </a:r>
            <a:endParaRPr lang="en-US" sz="4800" b="1" dirty="0"/>
          </a:p>
        </p:txBody>
      </p:sp>
      <p:sp>
        <p:nvSpPr>
          <p:cNvPr id="5" name="Text Placeholder 4"/>
          <p:cNvSpPr>
            <a:spLocks noGrp="1"/>
          </p:cNvSpPr>
          <p:nvPr>
            <p:ph type="body" idx="1"/>
          </p:nvPr>
        </p:nvSpPr>
        <p:spPr>
          <a:xfrm>
            <a:off x="723569" y="3156667"/>
            <a:ext cx="10623881" cy="1272209"/>
          </a:xfrm>
        </p:spPr>
        <p:txBody>
          <a:bodyPr>
            <a:normAutofit fontScale="85000" lnSpcReduction="20000"/>
          </a:bodyPr>
          <a:lstStyle/>
          <a:p>
            <a:pPr algn="ctr"/>
            <a:endParaRPr lang="en-US" sz="2800" dirty="0" smtClean="0"/>
          </a:p>
          <a:p>
            <a:pPr algn="ctr"/>
            <a:r>
              <a:rPr lang="en-US" sz="2800" dirty="0" smtClean="0"/>
              <a:t>What You Can and Should Be Doing Right Now to Keep</a:t>
            </a:r>
          </a:p>
          <a:p>
            <a:pPr algn="ctr"/>
            <a:r>
              <a:rPr lang="en-US" sz="2800" dirty="0" smtClean="0"/>
              <a:t> ON THE BOOKS What </a:t>
            </a:r>
            <a:r>
              <a:rPr lang="en-US" sz="2800" dirty="0"/>
              <a:t>You Just </a:t>
            </a:r>
            <a:r>
              <a:rPr lang="en-US" sz="2800" dirty="0" err="1" smtClean="0"/>
              <a:t>WrotE</a:t>
            </a:r>
            <a:r>
              <a:rPr lang="en-US" sz="2800" smtClean="0"/>
              <a:t>.</a:t>
            </a:r>
            <a:endParaRPr lang="en-US" sz="2800" dirty="0" smtClean="0"/>
          </a:p>
          <a:p>
            <a:pPr algn="ctr"/>
            <a:endParaRPr lang="en-US" sz="28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1301" y="346505"/>
            <a:ext cx="214884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700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MADP</a:t>
            </a:r>
            <a:endParaRPr lang="en-US" b="1" dirty="0"/>
          </a:p>
        </p:txBody>
      </p:sp>
      <p:sp>
        <p:nvSpPr>
          <p:cNvPr id="5" name="Content Placeholder 4"/>
          <p:cNvSpPr>
            <a:spLocks noGrp="1"/>
          </p:cNvSpPr>
          <p:nvPr>
            <p:ph idx="1"/>
          </p:nvPr>
        </p:nvSpPr>
        <p:spPr>
          <a:xfrm>
            <a:off x="1097280" y="2218414"/>
            <a:ext cx="10058400" cy="3053301"/>
          </a:xfrm>
        </p:spPr>
        <p:txBody>
          <a:bodyPr>
            <a:noAutofit/>
          </a:bodyPr>
          <a:lstStyle/>
          <a:p>
            <a:r>
              <a:rPr lang="en-US" sz="2400" dirty="0" smtClean="0"/>
              <a:t>The </a:t>
            </a:r>
            <a:r>
              <a:rPr lang="en-US" sz="2400" dirty="0" smtClean="0">
                <a:solidFill>
                  <a:srgbClr val="FF0000"/>
                </a:solidFill>
              </a:rPr>
              <a:t>M</a:t>
            </a:r>
            <a:r>
              <a:rPr lang="en-US" sz="2400" dirty="0" smtClean="0"/>
              <a:t>edicare </a:t>
            </a:r>
            <a:r>
              <a:rPr lang="en-US" sz="2400" dirty="0" smtClean="0">
                <a:solidFill>
                  <a:srgbClr val="FF0000"/>
                </a:solidFill>
              </a:rPr>
              <a:t>A</a:t>
            </a:r>
            <a:r>
              <a:rPr lang="en-US" sz="2400" dirty="0" smtClean="0"/>
              <a:t>nnual </a:t>
            </a:r>
            <a:r>
              <a:rPr lang="en-US" sz="2400" dirty="0" smtClean="0">
                <a:solidFill>
                  <a:srgbClr val="FF0000"/>
                </a:solidFill>
              </a:rPr>
              <a:t>D</a:t>
            </a:r>
            <a:r>
              <a:rPr lang="en-US" sz="2400" dirty="0" smtClean="0"/>
              <a:t>isenrollment </a:t>
            </a:r>
            <a:r>
              <a:rPr lang="en-US" sz="2400" dirty="0" smtClean="0">
                <a:solidFill>
                  <a:srgbClr val="FF0000"/>
                </a:solidFill>
              </a:rPr>
              <a:t>P</a:t>
            </a:r>
            <a:r>
              <a:rPr lang="en-US" sz="2400" dirty="0" smtClean="0"/>
              <a:t>eriod starts on 1/1 and runs through 2/14.</a:t>
            </a:r>
          </a:p>
          <a:p>
            <a:r>
              <a:rPr lang="en-US" sz="2400" dirty="0" smtClean="0"/>
              <a:t>During this time, MAPD clients have the opportunity to disenroll from their MA plan and revert back to </a:t>
            </a:r>
            <a:r>
              <a:rPr lang="en-US" sz="2400" u="sng" dirty="0" smtClean="0"/>
              <a:t>Original Medicare</a:t>
            </a:r>
            <a:r>
              <a:rPr lang="en-US" sz="2400" dirty="0" smtClean="0"/>
              <a:t>.  If they do this, they will get an SEP to enroll in a stand-alone PDP.</a:t>
            </a:r>
          </a:p>
          <a:p>
            <a:r>
              <a:rPr lang="en-US" sz="2400" dirty="0" smtClean="0"/>
              <a:t>Unless they qualify for a D-SNP plan, their only option beyond Original Medicare is to purchase a Medicare Supplement Plan.</a:t>
            </a:r>
          </a:p>
          <a:p>
            <a:r>
              <a:rPr lang="en-US" sz="2400" dirty="0" smtClean="0"/>
              <a:t>This is a period where your newer clients are most at risk.</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8095" y="5678642"/>
            <a:ext cx="1163972" cy="579658"/>
          </a:xfrm>
          <a:prstGeom prst="rect">
            <a:avLst/>
          </a:prstGeom>
        </p:spPr>
      </p:pic>
    </p:spTree>
    <p:extLst>
      <p:ext uri="{BB962C8B-B14F-4D97-AF65-F5344CB8AC3E}">
        <p14:creationId xmlns:p14="http://schemas.microsoft.com/office/powerpoint/2010/main" val="4245786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Common Reasons Why People Disenroll</a:t>
            </a:r>
            <a:endParaRPr lang="en-US" b="1" dirty="0"/>
          </a:p>
        </p:txBody>
      </p:sp>
      <p:sp>
        <p:nvSpPr>
          <p:cNvPr id="3" name="Content Placeholder 2"/>
          <p:cNvSpPr>
            <a:spLocks noGrp="1"/>
          </p:cNvSpPr>
          <p:nvPr>
            <p:ph idx="1"/>
          </p:nvPr>
        </p:nvSpPr>
        <p:spPr>
          <a:xfrm>
            <a:off x="1061356" y="1820847"/>
            <a:ext cx="10596369" cy="3755359"/>
          </a:xfrm>
        </p:spPr>
        <p:txBody>
          <a:bodyPr>
            <a:noAutofit/>
          </a:bodyPr>
          <a:lstStyle/>
          <a:p>
            <a:pPr marL="514350" indent="-514350">
              <a:spcBef>
                <a:spcPts val="600"/>
              </a:spcBef>
              <a:spcAft>
                <a:spcPts val="1200"/>
              </a:spcAft>
              <a:buFont typeface="+mj-lt"/>
              <a:buAutoNum type="arabicPeriod"/>
            </a:pPr>
            <a:r>
              <a:rPr lang="en-US" sz="2800" dirty="0" smtClean="0"/>
              <a:t>They did not receive their Welcome Kit, ID card or other “start-up” materials.</a:t>
            </a:r>
          </a:p>
          <a:p>
            <a:pPr marL="514350" indent="-514350">
              <a:spcBef>
                <a:spcPts val="600"/>
              </a:spcBef>
              <a:spcAft>
                <a:spcPts val="1200"/>
              </a:spcAft>
              <a:buFont typeface="+mj-lt"/>
              <a:buAutoNum type="arabicPeriod"/>
            </a:pPr>
            <a:r>
              <a:rPr lang="en-US" sz="2800" dirty="0" smtClean="0"/>
              <a:t>Their PCP is listed incorrectly on their ID card.</a:t>
            </a:r>
          </a:p>
          <a:p>
            <a:pPr marL="514350" indent="-514350">
              <a:spcBef>
                <a:spcPts val="600"/>
              </a:spcBef>
              <a:spcAft>
                <a:spcPts val="1200"/>
              </a:spcAft>
              <a:buFont typeface="+mj-lt"/>
              <a:buAutoNum type="arabicPeriod"/>
            </a:pPr>
            <a:r>
              <a:rPr lang="en-US" sz="2800" dirty="0" smtClean="0"/>
              <a:t>They have been having difficulty using the plan.</a:t>
            </a:r>
          </a:p>
          <a:p>
            <a:pPr marL="514350" indent="-514350">
              <a:spcBef>
                <a:spcPts val="600"/>
              </a:spcBef>
              <a:spcAft>
                <a:spcPts val="1200"/>
              </a:spcAft>
              <a:buFont typeface="+mj-lt"/>
              <a:buAutoNum type="arabicPeriod"/>
            </a:pPr>
            <a:r>
              <a:rPr lang="en-US" sz="2800" dirty="0" smtClean="0"/>
              <a:t>They are having difficulty getting their prescription drugs.</a:t>
            </a:r>
          </a:p>
          <a:p>
            <a:pPr marL="514350" indent="-514350">
              <a:spcBef>
                <a:spcPts val="600"/>
              </a:spcBef>
              <a:spcAft>
                <a:spcPts val="1200"/>
              </a:spcAft>
              <a:buFont typeface="+mj-lt"/>
              <a:buAutoNum type="arabicPeriod"/>
            </a:pPr>
            <a:r>
              <a:rPr lang="en-US" sz="2800" dirty="0" smtClean="0"/>
              <a:t>They are confused regarding some of the plan benefits.</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3754" y="5678642"/>
            <a:ext cx="1163972" cy="579658"/>
          </a:xfrm>
          <a:prstGeom prst="rect">
            <a:avLst/>
          </a:prstGeom>
        </p:spPr>
      </p:pic>
    </p:spTree>
    <p:extLst>
      <p:ext uri="{BB962C8B-B14F-4D97-AF65-F5344CB8AC3E}">
        <p14:creationId xmlns:p14="http://schemas.microsoft.com/office/powerpoint/2010/main" val="2549867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 Your Clients’ Hero</a:t>
            </a:r>
            <a:endParaRPr lang="en-US" b="1" dirty="0"/>
          </a:p>
        </p:txBody>
      </p:sp>
      <p:sp>
        <p:nvSpPr>
          <p:cNvPr id="3" name="Content Placeholder 2"/>
          <p:cNvSpPr>
            <a:spLocks noGrp="1"/>
          </p:cNvSpPr>
          <p:nvPr>
            <p:ph idx="1"/>
          </p:nvPr>
        </p:nvSpPr>
        <p:spPr>
          <a:xfrm>
            <a:off x="838200" y="2751151"/>
            <a:ext cx="10515600" cy="1566407"/>
          </a:xfrm>
        </p:spPr>
        <p:txBody>
          <a:bodyPr>
            <a:normAutofit/>
          </a:bodyPr>
          <a:lstStyle/>
          <a:p>
            <a:pPr marL="0" indent="0">
              <a:buNone/>
            </a:pPr>
            <a:r>
              <a:rPr lang="en-US" sz="2400" dirty="0" smtClean="0"/>
              <a:t>This is a perfect (and timely) opportunity to, not only retain your clients, but also to improve your brand with them.  This could lead to other referrals or set up a great cross-selling opportunity.</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852" y="5678643"/>
            <a:ext cx="1163972" cy="579658"/>
          </a:xfrm>
          <a:prstGeom prst="rect">
            <a:avLst/>
          </a:prstGeom>
        </p:spPr>
      </p:pic>
    </p:spTree>
    <p:extLst>
      <p:ext uri="{BB962C8B-B14F-4D97-AF65-F5344CB8AC3E}">
        <p14:creationId xmlns:p14="http://schemas.microsoft.com/office/powerpoint/2010/main" val="487906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722" y="341898"/>
            <a:ext cx="10515600" cy="931732"/>
          </a:xfrm>
        </p:spPr>
        <p:txBody>
          <a:bodyPr>
            <a:normAutofit fontScale="90000"/>
          </a:bodyPr>
          <a:lstStyle/>
          <a:p>
            <a:pPr algn="ctr"/>
            <a:r>
              <a:rPr lang="en-US" b="1" dirty="0" smtClean="0"/>
              <a:t>Best Practices </a:t>
            </a:r>
            <a:br>
              <a:rPr lang="en-US" b="1" dirty="0" smtClean="0"/>
            </a:br>
            <a:r>
              <a:rPr lang="en-US" sz="2000" b="1" dirty="0" smtClean="0"/>
              <a:t>(You </a:t>
            </a:r>
            <a:r>
              <a:rPr lang="en-US" sz="2000" b="1" i="1" dirty="0" smtClean="0"/>
              <a:t>can </a:t>
            </a:r>
            <a:r>
              <a:rPr lang="en-US" sz="2000" b="1" dirty="0" smtClean="0"/>
              <a:t>and </a:t>
            </a:r>
            <a:r>
              <a:rPr lang="en-US" sz="2000" b="1" i="1" dirty="0" smtClean="0"/>
              <a:t>should </a:t>
            </a:r>
            <a:r>
              <a:rPr lang="en-US" sz="2000" b="1" dirty="0" smtClean="0"/>
              <a:t>do right now)</a:t>
            </a:r>
            <a:endParaRPr lang="en-US" b="1" dirty="0"/>
          </a:p>
        </p:txBody>
      </p:sp>
      <p:sp>
        <p:nvSpPr>
          <p:cNvPr id="3" name="Content Placeholder 2"/>
          <p:cNvSpPr>
            <a:spLocks noGrp="1"/>
          </p:cNvSpPr>
          <p:nvPr>
            <p:ph idx="1"/>
          </p:nvPr>
        </p:nvSpPr>
        <p:spPr>
          <a:xfrm>
            <a:off x="581526" y="1892410"/>
            <a:ext cx="11028947" cy="4076062"/>
          </a:xfrm>
        </p:spPr>
        <p:txBody>
          <a:bodyPr>
            <a:normAutofit fontScale="92500" lnSpcReduction="20000"/>
          </a:bodyPr>
          <a:lstStyle/>
          <a:p>
            <a:pPr>
              <a:spcAft>
                <a:spcPts val="1200"/>
              </a:spcAft>
            </a:pPr>
            <a:r>
              <a:rPr lang="en-US" sz="2600" b="1" dirty="0" smtClean="0">
                <a:solidFill>
                  <a:srgbClr val="0070C0"/>
                </a:solidFill>
              </a:rPr>
              <a:t>Thank You </a:t>
            </a:r>
            <a:r>
              <a:rPr lang="en-US" sz="2600" b="1" dirty="0">
                <a:solidFill>
                  <a:srgbClr val="0070C0"/>
                </a:solidFill>
              </a:rPr>
              <a:t>L</a:t>
            </a:r>
            <a:r>
              <a:rPr lang="en-US" sz="2600" b="1" dirty="0" smtClean="0">
                <a:solidFill>
                  <a:srgbClr val="0070C0"/>
                </a:solidFill>
              </a:rPr>
              <a:t>etter </a:t>
            </a:r>
            <a:r>
              <a:rPr lang="en-US" sz="2400" dirty="0" smtClean="0"/>
              <a:t>– 2 weeks after submitting the enrollment.</a:t>
            </a:r>
          </a:p>
          <a:p>
            <a:pPr marL="457200" lvl="1" indent="0">
              <a:buNone/>
            </a:pPr>
            <a:r>
              <a:rPr lang="en-US" sz="2000" i="1" dirty="0" smtClean="0"/>
              <a:t>Dear Sara, Thank you for allowing me to assist you in choosing a health and prescription drug plan.  </a:t>
            </a:r>
          </a:p>
          <a:p>
            <a:pPr marL="457200" lvl="1" indent="0">
              <a:buNone/>
            </a:pPr>
            <a:r>
              <a:rPr lang="en-US" sz="2000" i="1" dirty="0" smtClean="0"/>
              <a:t>By now, you should have received a “Welcome Kit” from the insurance company.  This kit should include information about the plan you enrolled in and an ID card.  Please make sure to present this card whenever you receive medical services going forward.  Also, make sure to show this card to your pharmacy before you fill your prescriptions.</a:t>
            </a:r>
          </a:p>
          <a:p>
            <a:pPr marL="457200" lvl="1" indent="0">
              <a:buNone/>
            </a:pPr>
            <a:r>
              <a:rPr lang="en-US" sz="2000" i="1" dirty="0" smtClean="0"/>
              <a:t>If you have not yet received the kit or if you have any questions regarding the plan, please do not hesitate to contact me immediately so I may assist you. </a:t>
            </a:r>
          </a:p>
          <a:p>
            <a:pPr marL="457200" lvl="1" indent="0">
              <a:buNone/>
            </a:pPr>
            <a:r>
              <a:rPr lang="en-US" sz="2000" i="1" dirty="0" smtClean="0"/>
              <a:t>Again, thank you very much and have a healthy and happy 2017.</a:t>
            </a:r>
          </a:p>
          <a:p>
            <a:pPr marL="457200" lvl="1" indent="0">
              <a:buNone/>
            </a:pPr>
            <a:endParaRPr lang="en-US" sz="2000" dirty="0" smtClean="0"/>
          </a:p>
          <a:p>
            <a:pPr marL="457200" lvl="1" indent="0">
              <a:buNone/>
            </a:pPr>
            <a:r>
              <a:rPr lang="en-US" sz="2000" i="1" dirty="0" smtClean="0"/>
              <a:t>P.S. I always appreciate referrals.  If you know someone who may benefit from my assistance, please feel free to give them my contact information.</a:t>
            </a:r>
          </a:p>
          <a:p>
            <a:r>
              <a:rPr lang="en-US" sz="2400" dirty="0" smtClean="0"/>
              <a:t>Short, sweet, simple and very easy to do.  You should be doing this for every client you enroll, especially </a:t>
            </a:r>
            <a:r>
              <a:rPr lang="en-US" sz="2400" u="sng" dirty="0" smtClean="0"/>
              <a:t>right now.</a:t>
            </a:r>
            <a:r>
              <a:rPr lang="en-US" sz="2400" dirty="0" smtClean="0"/>
              <a:t>  Include a couple of your business cards with the letter.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852" y="5678643"/>
            <a:ext cx="1163972" cy="579658"/>
          </a:xfrm>
          <a:prstGeom prst="rect">
            <a:avLst/>
          </a:prstGeom>
        </p:spPr>
      </p:pic>
    </p:spTree>
    <p:extLst>
      <p:ext uri="{BB962C8B-B14F-4D97-AF65-F5344CB8AC3E}">
        <p14:creationId xmlns:p14="http://schemas.microsoft.com/office/powerpoint/2010/main" val="4197735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Best Practices </a:t>
            </a:r>
            <a:endParaRPr lang="en-US" b="1" dirty="0"/>
          </a:p>
        </p:txBody>
      </p:sp>
      <p:sp>
        <p:nvSpPr>
          <p:cNvPr id="3" name="Content Placeholder 2"/>
          <p:cNvSpPr>
            <a:spLocks noGrp="1"/>
          </p:cNvSpPr>
          <p:nvPr>
            <p:ph idx="1"/>
          </p:nvPr>
        </p:nvSpPr>
        <p:spPr>
          <a:xfrm>
            <a:off x="867310" y="1898728"/>
            <a:ext cx="10515600" cy="3625796"/>
          </a:xfrm>
        </p:spPr>
        <p:txBody>
          <a:bodyPr>
            <a:normAutofit/>
          </a:bodyPr>
          <a:lstStyle/>
          <a:p>
            <a:r>
              <a:rPr lang="en-US" sz="2400" b="1" dirty="0" smtClean="0">
                <a:solidFill>
                  <a:srgbClr val="0070C0"/>
                </a:solidFill>
              </a:rPr>
              <a:t>Follow-up Phone Call </a:t>
            </a:r>
            <a:r>
              <a:rPr lang="en-US" sz="2400" dirty="0" smtClean="0"/>
              <a:t>– I suggest 7-10 days after the letter is sent.</a:t>
            </a:r>
          </a:p>
          <a:p>
            <a:pPr marL="457200" lvl="1" indent="0">
              <a:buNone/>
            </a:pPr>
            <a:r>
              <a:rPr lang="en-US" sz="2000" i="1" dirty="0" smtClean="0"/>
              <a:t>“Hi Jack, it’s Mark Lane.  How are you doing?  I just called to touch base and see how things are going with your Medicare Advantage plan.  Did you get the Welcome Kit?  Was your ID card correct?  Great!  Did everything go okay at the pharmacy? Super!  Do you have any questions about the plan?  No, great well let me know if anything comes up.  You have my contact information, right?  Okay, well let me know if you need any help.  Thanks again, have a great day.”</a:t>
            </a:r>
            <a:endParaRPr lang="en-US" dirty="0"/>
          </a:p>
          <a:p>
            <a:r>
              <a:rPr lang="en-US" sz="2400" dirty="0" smtClean="0"/>
              <a:t>This call will take 1-2 minutes.  Obviously, it will be longer if there is a problem, but that is precisely the point. That’s your opportunity to save the client. Uncover and resolve their dissatisfaction before they get away from you.</a:t>
            </a:r>
          </a:p>
          <a:p>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388" y="5693695"/>
            <a:ext cx="1163972" cy="579658"/>
          </a:xfrm>
          <a:prstGeom prst="rect">
            <a:avLst/>
          </a:prstGeom>
        </p:spPr>
      </p:pic>
    </p:spTree>
    <p:extLst>
      <p:ext uri="{BB962C8B-B14F-4D97-AF65-F5344CB8AC3E}">
        <p14:creationId xmlns:p14="http://schemas.microsoft.com/office/powerpoint/2010/main" val="4014011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49888"/>
            <a:ext cx="10058400" cy="1019683"/>
          </a:xfrm>
        </p:spPr>
        <p:txBody>
          <a:bodyPr/>
          <a:lstStyle/>
          <a:p>
            <a:pPr algn="ctr"/>
            <a:r>
              <a:rPr lang="en-US" b="1" dirty="0" smtClean="0"/>
              <a:t>Best Practices </a:t>
            </a:r>
            <a:endParaRPr lang="en-US" b="1" dirty="0"/>
          </a:p>
        </p:txBody>
      </p:sp>
      <p:sp>
        <p:nvSpPr>
          <p:cNvPr id="3" name="Content Placeholder 2"/>
          <p:cNvSpPr>
            <a:spLocks noGrp="1"/>
          </p:cNvSpPr>
          <p:nvPr>
            <p:ph idx="1"/>
          </p:nvPr>
        </p:nvSpPr>
        <p:spPr>
          <a:xfrm>
            <a:off x="699714" y="1747158"/>
            <a:ext cx="11092069" cy="4441372"/>
          </a:xfrm>
        </p:spPr>
        <p:txBody>
          <a:bodyPr>
            <a:normAutofit/>
          </a:bodyPr>
          <a:lstStyle/>
          <a:p>
            <a:r>
              <a:rPr lang="en-US" sz="2400" dirty="0"/>
              <a:t>I</a:t>
            </a:r>
            <a:r>
              <a:rPr lang="en-US" sz="2400" dirty="0" smtClean="0"/>
              <a:t>n addition to your original meeting to present and enroll:</a:t>
            </a:r>
          </a:p>
          <a:p>
            <a:pPr lvl="1">
              <a:buFont typeface="Wingdings" panose="05000000000000000000" pitchFamily="2" charset="2"/>
              <a:buChar char="ü"/>
            </a:pPr>
            <a:r>
              <a:rPr lang="en-US" dirty="0" smtClean="0"/>
              <a:t>You’ve had 2 additional “touches” with your client.  This has greatly enhanced your brand/bond with this client.  The possibility of their </a:t>
            </a:r>
            <a:r>
              <a:rPr lang="en-US" dirty="0" err="1" smtClean="0"/>
              <a:t>disenrolling</a:t>
            </a:r>
            <a:r>
              <a:rPr lang="en-US" dirty="0" smtClean="0"/>
              <a:t>, without your involvement, has been significantly reduced. </a:t>
            </a:r>
          </a:p>
          <a:p>
            <a:pPr lvl="1">
              <a:buFont typeface="Wingdings" panose="05000000000000000000" pitchFamily="2" charset="2"/>
              <a:buChar char="ü"/>
            </a:pPr>
            <a:r>
              <a:rPr lang="en-US" dirty="0" smtClean="0"/>
              <a:t>Another result is that you are now building a relationship with this client which increases the likelihood they will send referrals your way </a:t>
            </a:r>
            <a:r>
              <a:rPr lang="en-US" b="1" dirty="0" smtClean="0"/>
              <a:t>and..</a:t>
            </a:r>
          </a:p>
          <a:p>
            <a:r>
              <a:rPr lang="en-US" sz="2200" dirty="0" smtClean="0"/>
              <a:t>You’re now in a really great position to cross-sell other products they may want or need, like:</a:t>
            </a:r>
          </a:p>
          <a:p>
            <a:pPr lvl="1"/>
            <a:r>
              <a:rPr lang="en-US" dirty="0" smtClean="0"/>
              <a:t>Final Expense or other Life Products</a:t>
            </a:r>
          </a:p>
          <a:p>
            <a:pPr lvl="1"/>
            <a:r>
              <a:rPr lang="en-US" dirty="0" smtClean="0"/>
              <a:t>Hospital Indemnity – if you didn’t present it with the MAPD plan.</a:t>
            </a:r>
          </a:p>
          <a:p>
            <a:pPr lvl="1"/>
            <a:r>
              <a:rPr lang="en-US" dirty="0" smtClean="0"/>
              <a:t>Critical Illness</a:t>
            </a:r>
          </a:p>
          <a:p>
            <a:pPr lvl="1"/>
            <a:r>
              <a:rPr lang="en-US" dirty="0" smtClean="0"/>
              <a:t>Annuities </a:t>
            </a:r>
          </a:p>
          <a:p>
            <a:r>
              <a:rPr lang="en-US" sz="2400" dirty="0" smtClean="0"/>
              <a:t>Get ready to send out a </a:t>
            </a:r>
            <a:r>
              <a:rPr lang="en-US" sz="2400" b="1" dirty="0" smtClean="0">
                <a:solidFill>
                  <a:srgbClr val="0070C0"/>
                </a:solidFill>
              </a:rPr>
              <a:t>pre-approach letter </a:t>
            </a:r>
            <a:r>
              <a:rPr lang="en-US" sz="2400" dirty="0" smtClean="0"/>
              <a:t>for these products and follow up with a phone call.  Contact </a:t>
            </a:r>
            <a:r>
              <a:rPr lang="en-US" sz="2400" dirty="0" err="1" smtClean="0"/>
              <a:t>GarityAdvantage</a:t>
            </a:r>
            <a:r>
              <a:rPr lang="en-US" sz="2400" dirty="0" smtClean="0"/>
              <a:t> for sample letters and scripts.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388" y="5710023"/>
            <a:ext cx="1163972" cy="579658"/>
          </a:xfrm>
          <a:prstGeom prst="rect">
            <a:avLst/>
          </a:prstGeom>
        </p:spPr>
      </p:pic>
    </p:spTree>
    <p:extLst>
      <p:ext uri="{BB962C8B-B14F-4D97-AF65-F5344CB8AC3E}">
        <p14:creationId xmlns:p14="http://schemas.microsoft.com/office/powerpoint/2010/main" val="1247185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More Best Practices</a:t>
            </a:r>
            <a:endParaRPr lang="en-US" b="1" dirty="0"/>
          </a:p>
        </p:txBody>
      </p:sp>
      <p:sp>
        <p:nvSpPr>
          <p:cNvPr id="3" name="Content Placeholder 2"/>
          <p:cNvSpPr>
            <a:spLocks noGrp="1"/>
          </p:cNvSpPr>
          <p:nvPr>
            <p:ph idx="1"/>
          </p:nvPr>
        </p:nvSpPr>
        <p:spPr>
          <a:xfrm>
            <a:off x="806396" y="1837145"/>
            <a:ext cx="10842266" cy="4158532"/>
          </a:xfrm>
        </p:spPr>
        <p:txBody>
          <a:bodyPr>
            <a:normAutofit lnSpcReduction="10000"/>
          </a:bodyPr>
          <a:lstStyle/>
          <a:p>
            <a:r>
              <a:rPr lang="en-US" sz="2400" dirty="0" smtClean="0"/>
              <a:t>Every time you “touch” a client, you are strengthening your relationship.  This leads to more referrals and cross-selling opportunities.  Here are a few other simple ideas you may be interested in:</a:t>
            </a:r>
          </a:p>
          <a:p>
            <a:pPr lvl="1"/>
            <a:r>
              <a:rPr lang="en-US" sz="2400" b="1" dirty="0" smtClean="0">
                <a:solidFill>
                  <a:srgbClr val="0070C0"/>
                </a:solidFill>
              </a:rPr>
              <a:t>Send a Quarterly Newsletter (via e-mail)</a:t>
            </a:r>
          </a:p>
          <a:p>
            <a:pPr lvl="2"/>
            <a:r>
              <a:rPr lang="en-US" sz="1800" dirty="0" smtClean="0"/>
              <a:t>Don’t overdo it with product promo – it’s a branding exercise.</a:t>
            </a:r>
          </a:p>
          <a:p>
            <a:pPr lvl="2"/>
            <a:r>
              <a:rPr lang="en-US" sz="1800" dirty="0" smtClean="0"/>
              <a:t>Include articles on Senior Health, Leisure Activities, Travel and </a:t>
            </a:r>
            <a:r>
              <a:rPr lang="en-US" sz="1800" u="sng" dirty="0" smtClean="0"/>
              <a:t>some</a:t>
            </a:r>
            <a:r>
              <a:rPr lang="en-US" sz="1800" dirty="0" smtClean="0"/>
              <a:t> product info.</a:t>
            </a:r>
          </a:p>
          <a:p>
            <a:pPr lvl="2"/>
            <a:r>
              <a:rPr lang="en-US" sz="1800" dirty="0" smtClean="0"/>
              <a:t>Use a vendor to set up the templates.</a:t>
            </a:r>
          </a:p>
          <a:p>
            <a:pPr lvl="2"/>
            <a:r>
              <a:rPr lang="en-US" sz="1800" dirty="0" smtClean="0"/>
              <a:t>Most of the younger seniors are on-line now; </a:t>
            </a:r>
            <a:r>
              <a:rPr lang="en-US" sz="1800" dirty="0" smtClean="0">
                <a:solidFill>
                  <a:srgbClr val="FF0000"/>
                </a:solidFill>
              </a:rPr>
              <a:t>make sure you’re collecting e-mail addresses</a:t>
            </a:r>
            <a:r>
              <a:rPr lang="en-US" sz="1800" dirty="0" smtClean="0"/>
              <a:t>.</a:t>
            </a:r>
          </a:p>
          <a:p>
            <a:pPr lvl="1"/>
            <a:r>
              <a:rPr lang="en-US" sz="2400" b="1" dirty="0" smtClean="0">
                <a:solidFill>
                  <a:srgbClr val="0070C0"/>
                </a:solidFill>
              </a:rPr>
              <a:t>Send out Birthday Cards (Actual Cards)</a:t>
            </a:r>
          </a:p>
          <a:p>
            <a:pPr lvl="2"/>
            <a:r>
              <a:rPr lang="en-US" sz="1800" dirty="0" smtClean="0"/>
              <a:t>There are on-line vendors who will send out cards to each of your clients</a:t>
            </a:r>
          </a:p>
          <a:p>
            <a:pPr lvl="2"/>
            <a:r>
              <a:rPr lang="en-US" sz="1800" dirty="0" smtClean="0"/>
              <a:t>You pay as you go. Just provide the info, select the card, and they’ll take it from there.</a:t>
            </a:r>
          </a:p>
          <a:p>
            <a:pPr lvl="2"/>
            <a:r>
              <a:rPr lang="en-US" sz="1800" dirty="0" smtClean="0"/>
              <a:t>Check out these web sites: </a:t>
            </a:r>
            <a:r>
              <a:rPr lang="en-US" sz="1800" dirty="0" smtClean="0">
                <a:solidFill>
                  <a:srgbClr val="0070C0"/>
                </a:solidFill>
              </a:rPr>
              <a:t>The Birthday Company; </a:t>
            </a:r>
            <a:r>
              <a:rPr lang="en-US" sz="1800" dirty="0" err="1" smtClean="0">
                <a:solidFill>
                  <a:srgbClr val="0070C0"/>
                </a:solidFill>
              </a:rPr>
              <a:t>Postable</a:t>
            </a:r>
            <a:r>
              <a:rPr lang="en-US" sz="1800" dirty="0">
                <a:solidFill>
                  <a:srgbClr val="0070C0"/>
                </a:solidFill>
              </a:rPr>
              <a:t>;</a:t>
            </a:r>
            <a:r>
              <a:rPr lang="en-US" sz="1800" dirty="0" smtClean="0">
                <a:solidFill>
                  <a:srgbClr val="0070C0"/>
                </a:solidFill>
              </a:rPr>
              <a:t> Covered Calendar; Card Store </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4690" y="5705848"/>
            <a:ext cx="1163972" cy="579658"/>
          </a:xfrm>
          <a:prstGeom prst="rect">
            <a:avLst/>
          </a:prstGeom>
        </p:spPr>
      </p:pic>
    </p:spTree>
    <p:extLst>
      <p:ext uri="{BB962C8B-B14F-4D97-AF65-F5344CB8AC3E}">
        <p14:creationId xmlns:p14="http://schemas.microsoft.com/office/powerpoint/2010/main" val="1731452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Tools You Can Use</a:t>
            </a:r>
            <a:endParaRPr lang="en-US" b="1" dirty="0"/>
          </a:p>
        </p:txBody>
      </p:sp>
      <p:sp>
        <p:nvSpPr>
          <p:cNvPr id="3" name="Content Placeholder 2"/>
          <p:cNvSpPr>
            <a:spLocks noGrp="1"/>
          </p:cNvSpPr>
          <p:nvPr>
            <p:ph idx="1"/>
          </p:nvPr>
        </p:nvSpPr>
        <p:spPr>
          <a:xfrm>
            <a:off x="782541" y="2199571"/>
            <a:ext cx="10515600" cy="3392966"/>
          </a:xfrm>
        </p:spPr>
        <p:txBody>
          <a:bodyPr>
            <a:normAutofit fontScale="92500"/>
          </a:bodyPr>
          <a:lstStyle/>
          <a:p>
            <a:pPr>
              <a:spcBef>
                <a:spcPts val="600"/>
              </a:spcBef>
              <a:spcAft>
                <a:spcPts val="1200"/>
              </a:spcAft>
            </a:pPr>
            <a:r>
              <a:rPr lang="en-US" sz="2800" dirty="0" smtClean="0"/>
              <a:t>Here are a few tools you can use to help manage your book:</a:t>
            </a:r>
          </a:p>
          <a:p>
            <a:pPr lvl="1">
              <a:spcBef>
                <a:spcPts val="600"/>
              </a:spcBef>
              <a:spcAft>
                <a:spcPts val="1200"/>
              </a:spcAft>
            </a:pPr>
            <a:r>
              <a:rPr lang="en-US" sz="2000" b="1" dirty="0" smtClean="0">
                <a:solidFill>
                  <a:srgbClr val="0070C0"/>
                </a:solidFill>
              </a:rPr>
              <a:t>Constant Contact </a:t>
            </a:r>
            <a:r>
              <a:rPr lang="en-US" sz="2000" dirty="0" smtClean="0"/>
              <a:t>– e-mail service.  Maybe a Newsletter is not your thing, but you still want to get in front of your clients periodically. Constant Contact is a great way to create your own e-mail campaigns and send them out to all of your clients with one click.  Pricing is based on the size of your list.</a:t>
            </a:r>
          </a:p>
          <a:p>
            <a:pPr lvl="1"/>
            <a:r>
              <a:rPr lang="en-US" sz="2000" b="1" dirty="0" smtClean="0">
                <a:solidFill>
                  <a:srgbClr val="0070C0"/>
                </a:solidFill>
              </a:rPr>
              <a:t>Contact software </a:t>
            </a:r>
            <a:r>
              <a:rPr lang="en-US" sz="2000" dirty="0" smtClean="0"/>
              <a:t>– </a:t>
            </a:r>
            <a:r>
              <a:rPr lang="en-US" sz="2000" dirty="0" smtClean="0">
                <a:solidFill>
                  <a:srgbClr val="FF0000"/>
                </a:solidFill>
              </a:rPr>
              <a:t>keep your data together and up to date</a:t>
            </a:r>
            <a:r>
              <a:rPr lang="en-US" sz="2000" dirty="0" smtClean="0"/>
              <a:t>.  The most basic and least expensive approach is to use an Excel spreadsheet.  Excel, however, is limited. </a:t>
            </a:r>
            <a:r>
              <a:rPr lang="en-US" sz="2000" dirty="0"/>
              <a:t>I</a:t>
            </a:r>
            <a:r>
              <a:rPr lang="en-US" sz="2000" dirty="0" smtClean="0"/>
              <a:t>f you want to really keep track of your clients, check out:</a:t>
            </a:r>
          </a:p>
          <a:p>
            <a:pPr lvl="2"/>
            <a:r>
              <a:rPr lang="en-US" sz="1900" b="1" dirty="0" smtClean="0"/>
              <a:t>Salesforce</a:t>
            </a:r>
          </a:p>
          <a:p>
            <a:pPr lvl="2"/>
            <a:r>
              <a:rPr lang="en-US" sz="1900" b="1" dirty="0" smtClean="0"/>
              <a:t>ACT</a:t>
            </a:r>
          </a:p>
          <a:p>
            <a:pPr lvl="2"/>
            <a:r>
              <a:rPr lang="en-US" sz="1900" b="1" dirty="0" smtClean="0"/>
              <a:t>Goldmine</a:t>
            </a:r>
            <a:endParaRPr lang="en-US" sz="19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6473" y="5678643"/>
            <a:ext cx="1163972" cy="579658"/>
          </a:xfrm>
          <a:prstGeom prst="rect">
            <a:avLst/>
          </a:prstGeom>
        </p:spPr>
      </p:pic>
    </p:spTree>
    <p:extLst>
      <p:ext uri="{BB962C8B-B14F-4D97-AF65-F5344CB8AC3E}">
        <p14:creationId xmlns:p14="http://schemas.microsoft.com/office/powerpoint/2010/main" val="1620152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64" y="767442"/>
            <a:ext cx="10621736" cy="564088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822297" y="138793"/>
            <a:ext cx="10515600" cy="726622"/>
          </a:xfrm>
        </p:spPr>
        <p:txBody>
          <a:bodyPr>
            <a:normAutofit/>
          </a:bodyPr>
          <a:lstStyle/>
          <a:p>
            <a:pPr algn="ctr"/>
            <a:r>
              <a:rPr lang="en-US" b="1" dirty="0" smtClean="0"/>
              <a:t>A BIG THANK YOU!</a:t>
            </a:r>
            <a:endParaRPr lang="en-US" dirty="0"/>
          </a:p>
        </p:txBody>
      </p:sp>
    </p:spTree>
    <p:extLst>
      <p:ext uri="{BB962C8B-B14F-4D97-AF65-F5344CB8AC3E}">
        <p14:creationId xmlns:p14="http://schemas.microsoft.com/office/powerpoint/2010/main" val="1545657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 Closing</a:t>
            </a:r>
            <a:endParaRPr lang="en-US" b="1" dirty="0"/>
          </a:p>
        </p:txBody>
      </p:sp>
      <p:sp>
        <p:nvSpPr>
          <p:cNvPr id="3" name="Content Placeholder 2"/>
          <p:cNvSpPr>
            <a:spLocks noGrp="1"/>
          </p:cNvSpPr>
          <p:nvPr>
            <p:ph idx="1"/>
          </p:nvPr>
        </p:nvSpPr>
        <p:spPr>
          <a:xfrm>
            <a:off x="1170759" y="2010653"/>
            <a:ext cx="10058400" cy="2694461"/>
          </a:xfrm>
        </p:spPr>
        <p:txBody>
          <a:bodyPr>
            <a:normAutofit lnSpcReduction="10000"/>
          </a:bodyPr>
          <a:lstStyle/>
          <a:p>
            <a:pPr marL="0" indent="0">
              <a:spcAft>
                <a:spcPts val="1200"/>
              </a:spcAft>
              <a:buNone/>
            </a:pPr>
            <a:r>
              <a:rPr lang="en-US" sz="2800" dirty="0"/>
              <a:t> </a:t>
            </a:r>
            <a:r>
              <a:rPr lang="en-US" sz="2800" dirty="0" smtClean="0"/>
              <a:t>Keys to Protecting (and Growing) your Book of Clients:</a:t>
            </a:r>
          </a:p>
          <a:p>
            <a:pPr lvl="1">
              <a:spcAft>
                <a:spcPts val="1200"/>
              </a:spcAft>
              <a:buFont typeface="Wingdings" panose="05000000000000000000" pitchFamily="2" charset="2"/>
              <a:buChar char="ü"/>
            </a:pPr>
            <a:r>
              <a:rPr lang="en-US" sz="2200" dirty="0" smtClean="0"/>
              <a:t>Create a legal corporate structure to give you, or your heirs, flexibility to preserve your renewals if you pass away or decide to retire.</a:t>
            </a:r>
          </a:p>
          <a:p>
            <a:pPr lvl="1">
              <a:buFont typeface="Wingdings" panose="05000000000000000000" pitchFamily="2" charset="2"/>
              <a:buChar char="ü"/>
            </a:pPr>
            <a:r>
              <a:rPr lang="en-US" sz="2200" dirty="0" smtClean="0"/>
              <a:t>Reach out to your clients post-sale and start building your brand with them for the long term.</a:t>
            </a:r>
          </a:p>
          <a:p>
            <a:pPr lvl="1">
              <a:buFont typeface="Wingdings" panose="05000000000000000000" pitchFamily="2" charset="2"/>
              <a:buChar char="ü"/>
            </a:pPr>
            <a:r>
              <a:rPr lang="en-US" sz="2200" dirty="0" smtClean="0"/>
              <a:t>Touch your clients, old and new, multiple times throughout the year to maximize referral and cross-selling opportunities. </a:t>
            </a: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1949" y="5646838"/>
            <a:ext cx="1163972" cy="579658"/>
          </a:xfrm>
          <a:prstGeom prst="rect">
            <a:avLst/>
          </a:prstGeom>
        </p:spPr>
      </p:pic>
    </p:spTree>
    <p:extLst>
      <p:ext uri="{BB962C8B-B14F-4D97-AF65-F5344CB8AC3E}">
        <p14:creationId xmlns:p14="http://schemas.microsoft.com/office/powerpoint/2010/main" val="1112372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We’re Here to Help</a:t>
            </a:r>
            <a:endParaRPr lang="en-US" b="1" dirty="0"/>
          </a:p>
        </p:txBody>
      </p:sp>
      <p:sp>
        <p:nvSpPr>
          <p:cNvPr id="3" name="Content Placeholder 2"/>
          <p:cNvSpPr>
            <a:spLocks noGrp="1"/>
          </p:cNvSpPr>
          <p:nvPr>
            <p:ph idx="1"/>
          </p:nvPr>
        </p:nvSpPr>
        <p:spPr>
          <a:xfrm>
            <a:off x="1041621" y="1995777"/>
            <a:ext cx="10058400" cy="3466769"/>
          </a:xfrm>
        </p:spPr>
        <p:txBody>
          <a:bodyPr>
            <a:normAutofit/>
          </a:bodyPr>
          <a:lstStyle/>
          <a:p>
            <a:pPr marL="0" indent="0">
              <a:buNone/>
            </a:pPr>
            <a:r>
              <a:rPr lang="en-US" sz="2400" dirty="0" smtClean="0"/>
              <a:t>The </a:t>
            </a:r>
            <a:r>
              <a:rPr lang="en-US" sz="2400" dirty="0" err="1" smtClean="0"/>
              <a:t>GarityAdvantage</a:t>
            </a:r>
            <a:r>
              <a:rPr lang="en-US" sz="2400" dirty="0" smtClean="0"/>
              <a:t> Sales and Sales Support Team is ready and willing to support you in protecting and growing your book of business.  Whether it’s technical assistance or one-on-one consultation, </a:t>
            </a:r>
            <a:r>
              <a:rPr lang="en-US" sz="2400" b="1" dirty="0" smtClean="0">
                <a:solidFill>
                  <a:srgbClr val="0070C0"/>
                </a:solidFill>
              </a:rPr>
              <a:t>we can help</a:t>
            </a:r>
            <a:r>
              <a:rPr lang="en-US" sz="2400" b="1" dirty="0">
                <a:solidFill>
                  <a:srgbClr val="0070C0"/>
                </a:solidFill>
              </a:rPr>
              <a:t>!</a:t>
            </a:r>
            <a:endParaRPr lang="en-US" sz="2400" b="1" dirty="0" smtClean="0">
              <a:solidFill>
                <a:srgbClr val="0070C0"/>
              </a:solidFill>
            </a:endParaRPr>
          </a:p>
          <a:p>
            <a:pPr marL="0" indent="0">
              <a:buNone/>
            </a:pPr>
            <a:r>
              <a:rPr lang="en-US" sz="2400" dirty="0" smtClean="0"/>
              <a:t>Just give us a call at:</a:t>
            </a:r>
            <a:endParaRPr lang="en-US" dirty="0"/>
          </a:p>
          <a:p>
            <a:pPr marL="0" indent="0">
              <a:buNone/>
            </a:pPr>
            <a:r>
              <a:rPr lang="en-US" dirty="0" smtClean="0"/>
              <a:t>				</a:t>
            </a:r>
            <a:r>
              <a:rPr lang="en-US" sz="4000" b="1" dirty="0" smtClean="0"/>
              <a:t>800-234-9488</a:t>
            </a:r>
          </a:p>
          <a:p>
            <a:pPr marL="0" indent="0" algn="ctr">
              <a:buNone/>
            </a:pPr>
            <a:r>
              <a:rPr lang="en-US" sz="4000" b="1" dirty="0" smtClean="0">
                <a:solidFill>
                  <a:srgbClr val="00B050"/>
                </a:solidFill>
              </a:rPr>
              <a:t>Thanks! Have a Happy and Productive 2017!</a:t>
            </a:r>
            <a:endParaRPr lang="en-US" sz="4000" b="1" dirty="0">
              <a:solidFill>
                <a:srgbClr val="00B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1949" y="5646838"/>
            <a:ext cx="1163972" cy="579658"/>
          </a:xfrm>
          <a:prstGeom prst="rect">
            <a:avLst/>
          </a:prstGeom>
        </p:spPr>
      </p:pic>
    </p:spTree>
    <p:extLst>
      <p:ext uri="{BB962C8B-B14F-4D97-AF65-F5344CB8AC3E}">
        <p14:creationId xmlns:p14="http://schemas.microsoft.com/office/powerpoint/2010/main" val="2461063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5281" y="756558"/>
            <a:ext cx="7089348" cy="685800"/>
          </a:xfrm>
        </p:spPr>
        <p:txBody>
          <a:bodyPr rtlCol="0">
            <a:noAutofit/>
          </a:bodyPr>
          <a:lstStyle/>
          <a:p>
            <a:pPr algn="ctr">
              <a:defRPr/>
            </a:pPr>
            <a:r>
              <a:rPr lang="en-US" dirty="0" smtClean="0">
                <a:solidFill>
                  <a:srgbClr val="00B050"/>
                </a:solidFill>
                <a:latin typeface="Arial" pitchFamily="34" charset="0"/>
                <a:cs typeface="Arial" pitchFamily="34" charset="0"/>
              </a:rPr>
              <a:t>Thank You!</a:t>
            </a:r>
            <a:endParaRPr lang="en-US" dirty="0">
              <a:solidFill>
                <a:srgbClr val="00B050"/>
              </a:solidFill>
              <a:latin typeface="Arial" pitchFamily="34" charset="0"/>
              <a:cs typeface="Arial" pitchFamily="34" charset="0"/>
            </a:endParaRPr>
          </a:p>
        </p:txBody>
      </p:sp>
      <p:sp>
        <p:nvSpPr>
          <p:cNvPr id="5" name="Content Placeholder 4"/>
          <p:cNvSpPr>
            <a:spLocks noGrp="1"/>
          </p:cNvSpPr>
          <p:nvPr>
            <p:ph sz="quarter" idx="1"/>
          </p:nvPr>
        </p:nvSpPr>
        <p:spPr>
          <a:xfrm>
            <a:off x="2174857" y="3582583"/>
            <a:ext cx="7168244" cy="2377345"/>
          </a:xfrm>
        </p:spPr>
        <p:txBody>
          <a:bodyPr rtlCol="0">
            <a:normAutofit/>
          </a:bodyPr>
          <a:lstStyle/>
          <a:p>
            <a:pPr marL="0" indent="0" algn="ctr">
              <a:buNone/>
              <a:defRPr/>
            </a:pPr>
            <a:r>
              <a:rPr lang="en-US" sz="2400" b="1" i="1" dirty="0" smtClean="0">
                <a:solidFill>
                  <a:srgbClr val="00B050"/>
                </a:solidFill>
                <a:latin typeface="Arial" pitchFamily="34" charset="0"/>
                <a:cs typeface="Arial" pitchFamily="34" charset="0"/>
              </a:rPr>
              <a:t>The Path to Your Success</a:t>
            </a:r>
          </a:p>
          <a:p>
            <a:pPr marL="0" indent="0" algn="ctr">
              <a:buNone/>
              <a:defRPr/>
            </a:pPr>
            <a:r>
              <a:rPr lang="en-US" dirty="0" smtClean="0">
                <a:latin typeface="Arial" pitchFamily="34" charset="0"/>
                <a:cs typeface="Arial" pitchFamily="34" charset="0"/>
                <a:hlinkClick r:id="rId2"/>
              </a:rPr>
              <a:t>www.garityadvantage.com</a:t>
            </a:r>
            <a:endParaRPr lang="en-US" dirty="0" smtClean="0">
              <a:latin typeface="Arial" pitchFamily="34" charset="0"/>
              <a:cs typeface="Arial" pitchFamily="34" charset="0"/>
            </a:endParaRPr>
          </a:p>
          <a:p>
            <a:pPr marL="0" indent="0" algn="ctr">
              <a:buNone/>
              <a:defRPr/>
            </a:pPr>
            <a:r>
              <a:rPr lang="en-US" dirty="0" smtClean="0">
                <a:latin typeface="Arial" pitchFamily="34" charset="0"/>
                <a:cs typeface="Arial" pitchFamily="34" charset="0"/>
              </a:rPr>
              <a:t>Mark Lane</a:t>
            </a:r>
          </a:p>
          <a:p>
            <a:pPr marL="0" indent="0" algn="ctr">
              <a:buNone/>
              <a:defRPr/>
            </a:pPr>
            <a:r>
              <a:rPr lang="en-US" dirty="0" smtClean="0">
                <a:latin typeface="Arial" pitchFamily="34" charset="0"/>
                <a:cs typeface="Arial" pitchFamily="34" charset="0"/>
              </a:rPr>
              <a:t>1-800-234-9488 </a:t>
            </a:r>
            <a:r>
              <a:rPr lang="en-US" dirty="0">
                <a:latin typeface="Arial" pitchFamily="34" charset="0"/>
                <a:cs typeface="Arial" pitchFamily="34" charset="0"/>
              </a:rPr>
              <a:t> </a:t>
            </a:r>
            <a:r>
              <a:rPr lang="en-US" dirty="0" smtClean="0">
                <a:latin typeface="Arial" pitchFamily="34" charset="0"/>
                <a:cs typeface="Arial" pitchFamily="34" charset="0"/>
              </a:rPr>
              <a:t>x1449</a:t>
            </a:r>
          </a:p>
          <a:p>
            <a:pPr marL="0" indent="0" algn="ctr">
              <a:buNone/>
              <a:defRPr/>
            </a:pPr>
            <a:r>
              <a:rPr lang="en-US" dirty="0" smtClean="0">
                <a:latin typeface="Arial" pitchFamily="34" charset="0"/>
                <a:cs typeface="Arial" pitchFamily="34" charset="0"/>
                <a:hlinkClick r:id="rId3"/>
              </a:rPr>
              <a:t>mlane@garityadvantage.com</a:t>
            </a:r>
            <a:endParaRPr lang="en-US" dirty="0" smtClean="0">
              <a:latin typeface="Arial" pitchFamily="34" charset="0"/>
              <a:cs typeface="Arial" pitchFamily="34" charset="0"/>
            </a:endParaRPr>
          </a:p>
          <a:p>
            <a:pPr marL="0" indent="0" algn="ctr">
              <a:buNone/>
              <a:defRPr/>
            </a:pPr>
            <a:endParaRPr lang="en-US" dirty="0" smtClean="0">
              <a:latin typeface="Arial" pitchFamily="34" charset="0"/>
              <a:cs typeface="Arial" pitchFamily="34" charset="0"/>
            </a:endParaRPr>
          </a:p>
          <a:p>
            <a:pPr marL="0" indent="0" algn="ctr">
              <a:buNone/>
              <a:defRPr/>
            </a:pPr>
            <a:endParaRPr lang="en-US" dirty="0" smtClean="0">
              <a:latin typeface="Arial" pitchFamily="34" charset="0"/>
              <a:cs typeface="Arial" pitchFamily="34" charset="0"/>
            </a:endParaRPr>
          </a:p>
          <a:p>
            <a:pPr marL="0" indent="0" algn="ctr">
              <a:buNone/>
              <a:defRPr/>
            </a:pPr>
            <a:endParaRPr lang="en-US" dirty="0" smtClean="0">
              <a:latin typeface="Arial" pitchFamily="34" charset="0"/>
              <a:cs typeface="Arial" pitchFamily="34" charset="0"/>
            </a:endParaRPr>
          </a:p>
          <a:p>
            <a:pPr marL="0" indent="0" algn="ctr">
              <a:buNone/>
              <a:defRPr/>
            </a:pPr>
            <a:endParaRPr lang="en-US" dirty="0" smtClean="0"/>
          </a:p>
          <a:p>
            <a:pPr marL="365760" indent="-256032">
              <a:buNone/>
              <a:defRPr/>
            </a:pPr>
            <a:endParaRPr lang="en-US" dirty="0" smtClean="0"/>
          </a:p>
          <a:p>
            <a:pPr marL="365760" indent="-256032">
              <a:buNone/>
              <a:defRPr/>
            </a:pP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559" y="1883821"/>
            <a:ext cx="214884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704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50311"/>
          </a:xfrm>
        </p:spPr>
        <p:txBody>
          <a:bodyPr/>
          <a:lstStyle/>
          <a:p>
            <a:pPr algn="ctr"/>
            <a:r>
              <a:rPr lang="en-US" b="1" dirty="0" smtClean="0"/>
              <a:t>Today’s Agenda</a:t>
            </a:r>
            <a:endParaRPr lang="en-US" b="1" dirty="0"/>
          </a:p>
        </p:txBody>
      </p:sp>
      <p:sp>
        <p:nvSpPr>
          <p:cNvPr id="3" name="Content Placeholder 2"/>
          <p:cNvSpPr>
            <a:spLocks noGrp="1"/>
          </p:cNvSpPr>
          <p:nvPr>
            <p:ph idx="1"/>
          </p:nvPr>
        </p:nvSpPr>
        <p:spPr>
          <a:xfrm>
            <a:off x="1249136" y="1856100"/>
            <a:ext cx="8425544" cy="4023360"/>
          </a:xfrm>
        </p:spPr>
        <p:txBody>
          <a:bodyPr>
            <a:normAutofit/>
          </a:bodyPr>
          <a:lstStyle/>
          <a:p>
            <a:r>
              <a:rPr lang="en-US" sz="2400" dirty="0" smtClean="0"/>
              <a:t>The Problem</a:t>
            </a:r>
          </a:p>
          <a:p>
            <a:r>
              <a:rPr lang="en-US" sz="2400" dirty="0" smtClean="0"/>
              <a:t>The Solution: </a:t>
            </a:r>
            <a:r>
              <a:rPr lang="en-US" sz="2400" b="1" i="1" dirty="0" smtClean="0"/>
              <a:t>Structuring Your Business To Protect Your Income</a:t>
            </a:r>
          </a:p>
          <a:p>
            <a:r>
              <a:rPr lang="en-US" sz="2400" dirty="0" smtClean="0"/>
              <a:t>Creating Your Company</a:t>
            </a:r>
          </a:p>
          <a:p>
            <a:r>
              <a:rPr lang="en-US" sz="2400" dirty="0" smtClean="0"/>
              <a:t>Protecting Your Business During the MADP</a:t>
            </a:r>
          </a:p>
          <a:p>
            <a:r>
              <a:rPr lang="en-US" sz="2400" dirty="0" smtClean="0"/>
              <a:t>Medicare Annual Disenrollment Period</a:t>
            </a:r>
          </a:p>
          <a:p>
            <a:r>
              <a:rPr lang="en-US" sz="2400" dirty="0" smtClean="0"/>
              <a:t>Best Practices - Increase Your Brand/Bond With Your Clients</a:t>
            </a:r>
          </a:p>
          <a:p>
            <a:r>
              <a:rPr lang="en-US" sz="2400" dirty="0" smtClean="0"/>
              <a:t>Tools You Can Use</a:t>
            </a:r>
          </a:p>
          <a:p>
            <a:r>
              <a:rPr lang="en-US" sz="2400" dirty="0" smtClean="0"/>
              <a:t>We’re Here to Help</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8339" y="5654787"/>
            <a:ext cx="1163972" cy="579658"/>
          </a:xfrm>
          <a:prstGeom prst="rect">
            <a:avLst/>
          </a:prstGeom>
        </p:spPr>
      </p:pic>
    </p:spTree>
    <p:extLst>
      <p:ext uri="{BB962C8B-B14F-4D97-AF65-F5344CB8AC3E}">
        <p14:creationId xmlns:p14="http://schemas.microsoft.com/office/powerpoint/2010/main" val="973130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Problem</a:t>
            </a:r>
            <a:endParaRPr lang="en-US" b="1" dirty="0"/>
          </a:p>
        </p:txBody>
      </p:sp>
      <p:sp>
        <p:nvSpPr>
          <p:cNvPr id="4" name="Content Placeholder 3"/>
          <p:cNvSpPr>
            <a:spLocks noGrp="1"/>
          </p:cNvSpPr>
          <p:nvPr>
            <p:ph idx="1"/>
          </p:nvPr>
        </p:nvSpPr>
        <p:spPr>
          <a:xfrm>
            <a:off x="1152940" y="1834248"/>
            <a:ext cx="10058400" cy="3750123"/>
          </a:xfrm>
        </p:spPr>
        <p:txBody>
          <a:bodyPr>
            <a:normAutofit/>
          </a:bodyPr>
          <a:lstStyle/>
          <a:p>
            <a:r>
              <a:rPr lang="en-US" sz="2400" dirty="0" smtClean="0"/>
              <a:t>Sorry, but you’re going to die or, you’re going to get sick or, you’re just going to get old.</a:t>
            </a:r>
          </a:p>
          <a:p>
            <a:r>
              <a:rPr lang="en-US" sz="2400" dirty="0" smtClean="0"/>
              <a:t>The time may come when you’re just not able and/or willing to service the 500-1,000+ clients you’ve worked so hard to get.</a:t>
            </a:r>
          </a:p>
          <a:p>
            <a:r>
              <a:rPr lang="en-US" sz="2400" dirty="0" smtClean="0">
                <a:solidFill>
                  <a:srgbClr val="FF0000"/>
                </a:solidFill>
              </a:rPr>
              <a:t>What’s at stake? </a:t>
            </a:r>
          </a:p>
          <a:p>
            <a:pPr lvl="1"/>
            <a:r>
              <a:rPr lang="en-US" sz="2000" dirty="0" smtClean="0"/>
              <a:t>In 2017, Renewals are $222 per year ($249 in CT)</a:t>
            </a:r>
          </a:p>
          <a:p>
            <a:pPr lvl="1"/>
            <a:r>
              <a:rPr lang="en-US" sz="2000" dirty="0" smtClean="0"/>
              <a:t>This amounts to $111,000 for a book of 500 clients ($124,500 in CT)</a:t>
            </a:r>
          </a:p>
          <a:p>
            <a:pPr lvl="1"/>
            <a:r>
              <a:rPr lang="en-US" sz="2400" b="1" dirty="0" smtClean="0"/>
              <a:t>What’s </a:t>
            </a:r>
            <a:r>
              <a:rPr lang="en-US" sz="2400" b="1" i="1" dirty="0" smtClean="0"/>
              <a:t>your</a:t>
            </a:r>
            <a:r>
              <a:rPr lang="en-US" sz="2400" b="1" dirty="0" smtClean="0"/>
              <a:t> number?</a:t>
            </a:r>
            <a:endParaRPr lang="en-US" sz="2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8339" y="5654787"/>
            <a:ext cx="1163972" cy="579658"/>
          </a:xfrm>
          <a:prstGeom prst="rect">
            <a:avLst/>
          </a:prstGeom>
        </p:spPr>
      </p:pic>
    </p:spTree>
    <p:extLst>
      <p:ext uri="{BB962C8B-B14F-4D97-AF65-F5344CB8AC3E}">
        <p14:creationId xmlns:p14="http://schemas.microsoft.com/office/powerpoint/2010/main" val="3792716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Problem</a:t>
            </a:r>
            <a:endParaRPr lang="en-US" b="1" dirty="0"/>
          </a:p>
        </p:txBody>
      </p:sp>
      <p:sp>
        <p:nvSpPr>
          <p:cNvPr id="3" name="Content Placeholder 2"/>
          <p:cNvSpPr>
            <a:spLocks noGrp="1"/>
          </p:cNvSpPr>
          <p:nvPr>
            <p:ph idx="1"/>
          </p:nvPr>
        </p:nvSpPr>
        <p:spPr>
          <a:xfrm>
            <a:off x="868680" y="2302939"/>
            <a:ext cx="10515600" cy="2873361"/>
          </a:xfrm>
        </p:spPr>
        <p:txBody>
          <a:bodyPr>
            <a:normAutofit/>
          </a:bodyPr>
          <a:lstStyle/>
          <a:p>
            <a:r>
              <a:rPr lang="en-US" sz="2400" dirty="0" smtClean="0"/>
              <a:t>If you are contracted as an </a:t>
            </a:r>
            <a:r>
              <a:rPr lang="en-US" sz="2400" b="1" dirty="0" smtClean="0">
                <a:solidFill>
                  <a:srgbClr val="0070C0"/>
                </a:solidFill>
              </a:rPr>
              <a:t>individual</a:t>
            </a:r>
            <a:r>
              <a:rPr lang="en-US" sz="2400" dirty="0" smtClean="0"/>
              <a:t>, all that income goes away when you die, leaving your spouse and loved ones with nothing…</a:t>
            </a:r>
          </a:p>
          <a:p>
            <a:r>
              <a:rPr lang="en-US" sz="2400" dirty="0" smtClean="0"/>
              <a:t>Several companies allow you to transfer business via </a:t>
            </a:r>
            <a:r>
              <a:rPr lang="en-US" sz="2400" b="1" dirty="0" smtClean="0">
                <a:solidFill>
                  <a:srgbClr val="0070C0"/>
                </a:solidFill>
              </a:rPr>
              <a:t>Broker Of Record </a:t>
            </a:r>
            <a:r>
              <a:rPr lang="en-US" sz="2400" dirty="0" smtClean="0"/>
              <a:t>(assuming you have the time to do it); a few do not.</a:t>
            </a:r>
          </a:p>
          <a:p>
            <a:r>
              <a:rPr lang="en-US" sz="2400" dirty="0" smtClean="0"/>
              <a:t>Per CMS, commissions can be paid only to licensed, contracted and certified brokers.  If you are unable to certify, the companies will not pay your commissions.</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4485" y="5678643"/>
            <a:ext cx="1163972" cy="579658"/>
          </a:xfrm>
          <a:prstGeom prst="rect">
            <a:avLst/>
          </a:prstGeom>
        </p:spPr>
      </p:pic>
    </p:spTree>
    <p:extLst>
      <p:ext uri="{BB962C8B-B14F-4D97-AF65-F5344CB8AC3E}">
        <p14:creationId xmlns:p14="http://schemas.microsoft.com/office/powerpoint/2010/main" val="3241751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The Solution</a:t>
            </a:r>
            <a:endParaRPr lang="en-US" b="1" dirty="0"/>
          </a:p>
        </p:txBody>
      </p:sp>
      <p:sp>
        <p:nvSpPr>
          <p:cNvPr id="5" name="Content Placeholder 4"/>
          <p:cNvSpPr>
            <a:spLocks noGrp="1"/>
          </p:cNvSpPr>
          <p:nvPr>
            <p:ph idx="1"/>
          </p:nvPr>
        </p:nvSpPr>
        <p:spPr>
          <a:xfrm>
            <a:off x="1118507" y="1923659"/>
            <a:ext cx="10195536" cy="3522428"/>
          </a:xfrm>
        </p:spPr>
        <p:txBody>
          <a:bodyPr>
            <a:normAutofit/>
          </a:bodyPr>
          <a:lstStyle/>
          <a:p>
            <a:r>
              <a:rPr lang="en-US" sz="2400" dirty="0" smtClean="0"/>
              <a:t>Create a </a:t>
            </a:r>
            <a:r>
              <a:rPr lang="en-US" sz="2400" b="1" dirty="0" smtClean="0">
                <a:solidFill>
                  <a:srgbClr val="0070C0"/>
                </a:solidFill>
              </a:rPr>
              <a:t>legal entity</a:t>
            </a:r>
            <a:r>
              <a:rPr lang="en-US" sz="2400" dirty="0" smtClean="0"/>
              <a:t>, transfer your existing business under your new company license.</a:t>
            </a:r>
          </a:p>
          <a:p>
            <a:pPr lvl="1"/>
            <a:r>
              <a:rPr lang="en-US" dirty="0" smtClean="0"/>
              <a:t> </a:t>
            </a:r>
            <a:r>
              <a:rPr lang="en-US" sz="2000" dirty="0" smtClean="0"/>
              <a:t>All new business must be written under the new company license.</a:t>
            </a:r>
          </a:p>
          <a:p>
            <a:r>
              <a:rPr lang="en-US" sz="2400" dirty="0" smtClean="0">
                <a:solidFill>
                  <a:srgbClr val="0070C0"/>
                </a:solidFill>
              </a:rPr>
              <a:t>What’s the advantage to doing this?</a:t>
            </a:r>
          </a:p>
          <a:p>
            <a:pPr lvl="1"/>
            <a:r>
              <a:rPr lang="en-US" sz="2000" dirty="0" smtClean="0"/>
              <a:t>You now have an </a:t>
            </a:r>
            <a:r>
              <a:rPr lang="en-US" sz="2000" dirty="0" smtClean="0">
                <a:solidFill>
                  <a:srgbClr val="0070C0"/>
                </a:solidFill>
              </a:rPr>
              <a:t>asset </a:t>
            </a:r>
            <a:r>
              <a:rPr lang="en-US" sz="2000" dirty="0" smtClean="0"/>
              <a:t>that can be sold by you or your survivors.</a:t>
            </a:r>
          </a:p>
          <a:p>
            <a:pPr lvl="1"/>
            <a:r>
              <a:rPr lang="en-US" sz="2000" dirty="0" smtClean="0"/>
              <a:t>All your business will be in one place and may be moved easily to a licensed, certified buyer.</a:t>
            </a:r>
          </a:p>
          <a:p>
            <a:pPr lvl="1"/>
            <a:r>
              <a:rPr lang="en-US" sz="2000" dirty="0" smtClean="0"/>
              <a:t>Commissions will continue to be paid to the company as long as there is a license supporting the contract and certification is done </a:t>
            </a:r>
            <a:r>
              <a:rPr lang="en-US" sz="2000" u="sng" dirty="0" smtClean="0"/>
              <a:t>annually</a:t>
            </a:r>
            <a:r>
              <a:rPr lang="en-US" sz="2000" dirty="0" smtClean="0"/>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8338" y="5705848"/>
            <a:ext cx="1163972" cy="579658"/>
          </a:xfrm>
          <a:prstGeom prst="rect">
            <a:avLst/>
          </a:prstGeom>
        </p:spPr>
      </p:pic>
    </p:spTree>
    <p:extLst>
      <p:ext uri="{BB962C8B-B14F-4D97-AF65-F5344CB8AC3E}">
        <p14:creationId xmlns:p14="http://schemas.microsoft.com/office/powerpoint/2010/main" val="4294035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The Solution</a:t>
            </a:r>
            <a:endParaRPr lang="en-US" b="1" dirty="0"/>
          </a:p>
        </p:txBody>
      </p:sp>
      <p:sp>
        <p:nvSpPr>
          <p:cNvPr id="5" name="Content Placeholder 4"/>
          <p:cNvSpPr>
            <a:spLocks noGrp="1"/>
          </p:cNvSpPr>
          <p:nvPr>
            <p:ph idx="1"/>
          </p:nvPr>
        </p:nvSpPr>
        <p:spPr>
          <a:xfrm>
            <a:off x="1232807" y="1948789"/>
            <a:ext cx="10151472" cy="2663687"/>
          </a:xfrm>
        </p:spPr>
        <p:txBody>
          <a:bodyPr>
            <a:normAutofit/>
          </a:bodyPr>
          <a:lstStyle/>
          <a:p>
            <a:pPr>
              <a:spcAft>
                <a:spcPts val="1200"/>
              </a:spcAft>
            </a:pPr>
            <a:r>
              <a:rPr lang="en-US" sz="2400" dirty="0" smtClean="0">
                <a:solidFill>
                  <a:srgbClr val="0070C0"/>
                </a:solidFill>
              </a:rPr>
              <a:t>How much can I get for my business?</a:t>
            </a:r>
          </a:p>
          <a:p>
            <a:pPr lvl="1"/>
            <a:r>
              <a:rPr lang="en-US" sz="2000" dirty="0" smtClean="0"/>
              <a:t>Sale of any block of business usually depends on the renewal income.  Oftentimes, the price would be calculated based on a multiple of the annual income.  It is a negotiation, but 2, 2.5  or 3 times annual renewals would be most likely.</a:t>
            </a:r>
          </a:p>
          <a:p>
            <a:pPr lvl="2"/>
            <a:r>
              <a:rPr lang="en-US" sz="1800" u="sng" dirty="0" smtClean="0">
                <a:solidFill>
                  <a:srgbClr val="0070C0"/>
                </a:solidFill>
              </a:rPr>
              <a:t>Example</a:t>
            </a:r>
            <a:r>
              <a:rPr lang="en-US" sz="1800" dirty="0" smtClean="0">
                <a:solidFill>
                  <a:srgbClr val="0070C0"/>
                </a:solidFill>
              </a:rPr>
              <a:t>: </a:t>
            </a:r>
            <a:r>
              <a:rPr lang="en-US" sz="1800" dirty="0">
                <a:solidFill>
                  <a:srgbClr val="0070C0"/>
                </a:solidFill>
              </a:rPr>
              <a:t>A</a:t>
            </a:r>
            <a:r>
              <a:rPr lang="en-US" sz="1800" dirty="0" smtClean="0">
                <a:solidFill>
                  <a:srgbClr val="0070C0"/>
                </a:solidFill>
              </a:rPr>
              <a:t> broker with a book of 800 clients would be getting $177,600 per year in renewals.  A negotiated sale price of 2x earnings would result in $355,200 for the business</a:t>
            </a:r>
            <a:r>
              <a:rPr lang="en-US" sz="1800" dirty="0">
                <a:solidFill>
                  <a:srgbClr val="0070C0"/>
                </a:solidFill>
              </a:rPr>
              <a:t> </a:t>
            </a:r>
            <a:r>
              <a:rPr lang="en-US" sz="1800" dirty="0" smtClean="0">
                <a:solidFill>
                  <a:srgbClr val="0070C0"/>
                </a:solidFill>
              </a:rPr>
              <a:t>… a nice nest egg for your surviving spouse or children.</a:t>
            </a:r>
          </a:p>
          <a:p>
            <a:pPr lvl="1"/>
            <a:r>
              <a:rPr lang="en-US" sz="2000" dirty="0"/>
              <a:t>A</a:t>
            </a:r>
            <a:r>
              <a:rPr lang="en-US" sz="2000" dirty="0" smtClean="0"/>
              <a:t>n attorney or </a:t>
            </a:r>
            <a:r>
              <a:rPr lang="en-US" sz="2000" i="1" dirty="0" smtClean="0"/>
              <a:t>“business broker” </a:t>
            </a:r>
            <a:r>
              <a:rPr lang="en-US" sz="2000" dirty="0" smtClean="0"/>
              <a:t>should be engaged to handle such a transaction.</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0144" y="5694545"/>
            <a:ext cx="1163972" cy="579658"/>
          </a:xfrm>
          <a:prstGeom prst="rect">
            <a:avLst/>
          </a:prstGeom>
        </p:spPr>
      </p:pic>
    </p:spTree>
    <p:extLst>
      <p:ext uri="{BB962C8B-B14F-4D97-AF65-F5344CB8AC3E}">
        <p14:creationId xmlns:p14="http://schemas.microsoft.com/office/powerpoint/2010/main" val="4286297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736" y="875757"/>
            <a:ext cx="10515600" cy="423436"/>
          </a:xfrm>
        </p:spPr>
        <p:txBody>
          <a:bodyPr>
            <a:normAutofit fontScale="90000"/>
          </a:bodyPr>
          <a:lstStyle/>
          <a:p>
            <a:pPr algn="ctr"/>
            <a:r>
              <a:rPr lang="en-US" sz="4000" b="1" dirty="0"/>
              <a:t>Structuring Your Business To Protect Your Income</a:t>
            </a:r>
            <a:br>
              <a:rPr lang="en-US" sz="4000" b="1" dirty="0"/>
            </a:br>
            <a:endParaRPr lang="en-US" sz="4000" dirty="0"/>
          </a:p>
        </p:txBody>
      </p:sp>
      <p:sp>
        <p:nvSpPr>
          <p:cNvPr id="3" name="Content Placeholder 2"/>
          <p:cNvSpPr>
            <a:spLocks noGrp="1"/>
          </p:cNvSpPr>
          <p:nvPr>
            <p:ph idx="1"/>
          </p:nvPr>
        </p:nvSpPr>
        <p:spPr>
          <a:xfrm>
            <a:off x="750736" y="1438419"/>
            <a:ext cx="10303707" cy="4333732"/>
          </a:xfrm>
        </p:spPr>
        <p:txBody>
          <a:bodyPr>
            <a:normAutofit fontScale="92500" lnSpcReduction="10000"/>
          </a:bodyPr>
          <a:lstStyle/>
          <a:p>
            <a:pPr>
              <a:spcAft>
                <a:spcPts val="1200"/>
              </a:spcAft>
            </a:pPr>
            <a:r>
              <a:rPr lang="en-US" sz="2600" dirty="0" smtClean="0"/>
              <a:t>1</a:t>
            </a:r>
            <a:r>
              <a:rPr lang="en-US" sz="2600" baseline="30000" dirty="0" smtClean="0"/>
              <a:t>st</a:t>
            </a:r>
            <a:r>
              <a:rPr lang="en-US" sz="2600" dirty="0" smtClean="0"/>
              <a:t> - </a:t>
            </a:r>
            <a:r>
              <a:rPr lang="en-US" sz="2900" dirty="0" smtClean="0">
                <a:solidFill>
                  <a:srgbClr val="0070C0"/>
                </a:solidFill>
              </a:rPr>
              <a:t>Talk to your Tax Accountant</a:t>
            </a:r>
          </a:p>
          <a:p>
            <a:pPr marL="457200" lvl="1" indent="0">
              <a:spcAft>
                <a:spcPts val="1200"/>
              </a:spcAft>
              <a:buNone/>
            </a:pPr>
            <a:r>
              <a:rPr lang="en-US" sz="2600" dirty="0" smtClean="0"/>
              <a:t>Take into account your specific tax situation and determine which is the right approach for you.  </a:t>
            </a:r>
          </a:p>
          <a:p>
            <a:pPr marL="457200" lvl="1" indent="0">
              <a:buNone/>
            </a:pPr>
            <a:r>
              <a:rPr lang="en-US" sz="2600" dirty="0" smtClean="0">
                <a:solidFill>
                  <a:srgbClr val="0070C0"/>
                </a:solidFill>
              </a:rPr>
              <a:t>Most common business types:</a:t>
            </a:r>
            <a:endParaRPr lang="en-US" dirty="0">
              <a:solidFill>
                <a:srgbClr val="0070C0"/>
              </a:solidFill>
            </a:endParaRPr>
          </a:p>
          <a:p>
            <a:pPr lvl="2">
              <a:spcBef>
                <a:spcPts val="600"/>
              </a:spcBef>
              <a:spcAft>
                <a:spcPts val="1200"/>
              </a:spcAft>
              <a:buFont typeface="Wingdings" panose="05000000000000000000" pitchFamily="2" charset="2"/>
              <a:buChar char="v"/>
            </a:pPr>
            <a:r>
              <a:rPr lang="en-US" sz="1700" u="sng" dirty="0" smtClean="0"/>
              <a:t>Sole Proprietorship</a:t>
            </a:r>
            <a:r>
              <a:rPr lang="en-US" sz="1500" dirty="0" smtClean="0"/>
              <a:t>:  Simplest business formation--1 person personally responsible for all debts.</a:t>
            </a:r>
          </a:p>
          <a:p>
            <a:pPr lvl="2">
              <a:spcBef>
                <a:spcPts val="600"/>
              </a:spcBef>
              <a:spcAft>
                <a:spcPts val="1200"/>
              </a:spcAft>
              <a:buFont typeface="Wingdings" panose="05000000000000000000" pitchFamily="2" charset="2"/>
              <a:buChar char="v"/>
            </a:pPr>
            <a:r>
              <a:rPr lang="en-US" sz="1700" u="sng" dirty="0" smtClean="0"/>
              <a:t>Partnership</a:t>
            </a:r>
            <a:r>
              <a:rPr lang="en-US" sz="1500" dirty="0" smtClean="0"/>
              <a:t>:  Legal form of business operation--2 or more individuals share responsibilities.</a:t>
            </a:r>
          </a:p>
          <a:p>
            <a:pPr lvl="2">
              <a:spcBef>
                <a:spcPts val="600"/>
              </a:spcBef>
              <a:spcAft>
                <a:spcPts val="600"/>
              </a:spcAft>
              <a:buFont typeface="Wingdings" panose="05000000000000000000" pitchFamily="2" charset="2"/>
              <a:buChar char="v"/>
            </a:pPr>
            <a:r>
              <a:rPr lang="en-US" sz="1700" u="sng" dirty="0" smtClean="0"/>
              <a:t>S Corporation</a:t>
            </a:r>
            <a:r>
              <a:rPr lang="en-US" sz="1500" dirty="0" smtClean="0"/>
              <a:t>:  Appealing tax benefits while providing business owners with the  liability protection of a corporation.                         </a:t>
            </a:r>
            <a:r>
              <a:rPr lang="en-US" dirty="0" smtClean="0"/>
              <a:t>	</a:t>
            </a:r>
          </a:p>
          <a:p>
            <a:pPr lvl="2">
              <a:spcBef>
                <a:spcPts val="600"/>
              </a:spcBef>
              <a:spcAft>
                <a:spcPts val="1200"/>
              </a:spcAft>
              <a:buFont typeface="Wingdings" panose="05000000000000000000" pitchFamily="2" charset="2"/>
              <a:buChar char="v"/>
            </a:pPr>
            <a:r>
              <a:rPr lang="en-US" sz="1700" u="sng" dirty="0" smtClean="0"/>
              <a:t>C Corporation</a:t>
            </a:r>
            <a:r>
              <a:rPr lang="en-US" sz="1500" dirty="0" smtClean="0"/>
              <a:t>:  Owned by shareholders and treated as independent entity. Owners and shareholders have limited liability towards business debts. </a:t>
            </a:r>
          </a:p>
          <a:p>
            <a:pPr lvl="2">
              <a:spcBef>
                <a:spcPts val="600"/>
              </a:spcBef>
              <a:spcAft>
                <a:spcPts val="1200"/>
              </a:spcAft>
              <a:buFont typeface="Wingdings" panose="05000000000000000000" pitchFamily="2" charset="2"/>
              <a:buChar char="v"/>
            </a:pPr>
            <a:r>
              <a:rPr lang="en-US" sz="1700" u="sng" dirty="0" smtClean="0"/>
              <a:t>Limited Liability Company (LLC)</a:t>
            </a:r>
            <a:r>
              <a:rPr lang="en-US" sz="1500" dirty="0" smtClean="0"/>
              <a:t>:  A business organization with the liability-shield advantages of a corporation and the flexibility and tax pass-through advantages of a partnership</a:t>
            </a:r>
            <a:r>
              <a:rPr lang="en-US" sz="1500" i="1" dirty="0" smtClean="0"/>
              <a:t>.</a:t>
            </a:r>
            <a:endParaRPr lang="en-US" sz="1500" dirty="0" smtClean="0"/>
          </a:p>
          <a:p>
            <a:pPr marL="457200" lvl="1" indent="0">
              <a:buNone/>
            </a:pPr>
            <a:endParaRPr lang="en-US" dirty="0"/>
          </a:p>
        </p:txBody>
      </p:sp>
      <p:sp>
        <p:nvSpPr>
          <p:cNvPr id="4" name="TextBox 3"/>
          <p:cNvSpPr txBox="1"/>
          <p:nvPr/>
        </p:nvSpPr>
        <p:spPr>
          <a:xfrm>
            <a:off x="1677725" y="800437"/>
            <a:ext cx="8245503" cy="584775"/>
          </a:xfrm>
          <a:prstGeom prst="rect">
            <a:avLst/>
          </a:prstGeom>
          <a:noFill/>
        </p:spPr>
        <p:txBody>
          <a:bodyPr wrap="square" rtlCol="0">
            <a:spAutoFit/>
          </a:bodyPr>
          <a:lstStyle/>
          <a:p>
            <a:pPr algn="ctr"/>
            <a:r>
              <a:rPr lang="en-US" sz="3200" i="1" dirty="0" smtClean="0"/>
              <a:t>What </a:t>
            </a:r>
            <a:r>
              <a:rPr lang="en-US" sz="3200" i="1" dirty="0"/>
              <a:t>Do I Need To Do To Get This Set Up?</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0407" y="5654787"/>
            <a:ext cx="1163972" cy="579658"/>
          </a:xfrm>
          <a:prstGeom prst="rect">
            <a:avLst/>
          </a:prstGeom>
        </p:spPr>
      </p:pic>
    </p:spTree>
    <p:extLst>
      <p:ext uri="{BB962C8B-B14F-4D97-AF65-F5344CB8AC3E}">
        <p14:creationId xmlns:p14="http://schemas.microsoft.com/office/powerpoint/2010/main" val="3004080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45819"/>
            <a:ext cx="10058400" cy="913547"/>
          </a:xfrm>
        </p:spPr>
        <p:txBody>
          <a:bodyPr/>
          <a:lstStyle/>
          <a:p>
            <a:pPr algn="ctr"/>
            <a:r>
              <a:rPr lang="en-US" b="1" dirty="0" smtClean="0"/>
              <a:t>Creating Your Company</a:t>
            </a:r>
            <a:endParaRPr lang="en-US" b="1" dirty="0"/>
          </a:p>
        </p:txBody>
      </p:sp>
      <p:sp>
        <p:nvSpPr>
          <p:cNvPr id="3" name="Content Placeholder 2"/>
          <p:cNvSpPr>
            <a:spLocks noGrp="1"/>
          </p:cNvSpPr>
          <p:nvPr>
            <p:ph idx="1"/>
          </p:nvPr>
        </p:nvSpPr>
        <p:spPr>
          <a:xfrm>
            <a:off x="868680" y="1930253"/>
            <a:ext cx="10515600" cy="3538329"/>
          </a:xfrm>
        </p:spPr>
        <p:txBody>
          <a:bodyPr>
            <a:noAutofit/>
          </a:bodyPr>
          <a:lstStyle/>
          <a:p>
            <a:r>
              <a:rPr lang="en-US" sz="2400" dirty="0" smtClean="0"/>
              <a:t>2</a:t>
            </a:r>
            <a:r>
              <a:rPr lang="en-US" sz="2400" baseline="30000" dirty="0" smtClean="0"/>
              <a:t>nd</a:t>
            </a:r>
            <a:r>
              <a:rPr lang="en-US" sz="2400" dirty="0" smtClean="0"/>
              <a:t> -	 Once you have determined which approach is the right approach for you, you will most likely need to </a:t>
            </a:r>
            <a:r>
              <a:rPr lang="en-US" sz="2400" b="1" dirty="0" smtClean="0">
                <a:solidFill>
                  <a:srgbClr val="0070C0"/>
                </a:solidFill>
              </a:rPr>
              <a:t>engage an attorney</a:t>
            </a:r>
            <a:r>
              <a:rPr lang="en-US" sz="2400" dirty="0" smtClean="0"/>
              <a:t> to draft and file the appropriate documents.</a:t>
            </a:r>
          </a:p>
          <a:p>
            <a:r>
              <a:rPr lang="en-US" sz="2400" dirty="0" smtClean="0"/>
              <a:t>3</a:t>
            </a:r>
            <a:r>
              <a:rPr lang="en-US" sz="2400" baseline="30000" dirty="0" smtClean="0"/>
              <a:t>rd</a:t>
            </a:r>
            <a:r>
              <a:rPr lang="en-US" sz="2400" dirty="0" smtClean="0"/>
              <a:t> -	 Once the company is in place, you need to </a:t>
            </a:r>
            <a:r>
              <a:rPr lang="en-US" sz="2400" b="1" dirty="0" smtClean="0">
                <a:solidFill>
                  <a:srgbClr val="0070C0"/>
                </a:solidFill>
              </a:rPr>
              <a:t>apply for an insurance license </a:t>
            </a:r>
            <a:r>
              <a:rPr lang="en-US" sz="2400" dirty="0" smtClean="0"/>
              <a:t>through the State Department of Insurance.</a:t>
            </a:r>
          </a:p>
          <a:p>
            <a:r>
              <a:rPr lang="en-US" sz="2400" dirty="0" smtClean="0"/>
              <a:t>4</a:t>
            </a:r>
            <a:r>
              <a:rPr lang="en-US" sz="2400" baseline="30000" dirty="0" smtClean="0"/>
              <a:t>th</a:t>
            </a:r>
            <a:r>
              <a:rPr lang="en-US" sz="2400" dirty="0" smtClean="0"/>
              <a:t> -	 When the license is received, you will need to </a:t>
            </a:r>
            <a:r>
              <a:rPr lang="en-US" sz="2400" b="1" dirty="0" smtClean="0">
                <a:solidFill>
                  <a:srgbClr val="0070C0"/>
                </a:solidFill>
              </a:rPr>
              <a:t>re-contract with each carrier as an agency</a:t>
            </a:r>
            <a:r>
              <a:rPr lang="en-US" sz="2400" dirty="0" smtClean="0"/>
              <a:t>.  When this has been completed, they will issue a new writing number for the agency.  Once this is completed, all new business written should be under the agency.</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2635" y="5670692"/>
            <a:ext cx="1163972" cy="579658"/>
          </a:xfrm>
          <a:prstGeom prst="rect">
            <a:avLst/>
          </a:prstGeom>
        </p:spPr>
      </p:pic>
    </p:spTree>
    <p:extLst>
      <p:ext uri="{BB962C8B-B14F-4D97-AF65-F5344CB8AC3E}">
        <p14:creationId xmlns:p14="http://schemas.microsoft.com/office/powerpoint/2010/main" val="3163949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605</TotalTime>
  <Words>1730</Words>
  <Application>Microsoft Office PowerPoint</Application>
  <PresentationFormat>Widescreen</PresentationFormat>
  <Paragraphs>136</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Retrospect</vt:lpstr>
      <vt:lpstr>Protecting Your Senior Market Book of Business in 2017</vt:lpstr>
      <vt:lpstr>A BIG THANK YOU!</vt:lpstr>
      <vt:lpstr>Today’s Agenda</vt:lpstr>
      <vt:lpstr>The Problem</vt:lpstr>
      <vt:lpstr>The Problem</vt:lpstr>
      <vt:lpstr>The Solution</vt:lpstr>
      <vt:lpstr>The Solution</vt:lpstr>
      <vt:lpstr>Structuring Your Business To Protect Your Income </vt:lpstr>
      <vt:lpstr>Creating Your Company</vt:lpstr>
      <vt:lpstr>Creating Your Company</vt:lpstr>
      <vt:lpstr>Protecting Your Business During the Medicare Annual Disenrollment Period</vt:lpstr>
      <vt:lpstr>MADP</vt:lpstr>
      <vt:lpstr>Common Reasons Why People Disenroll</vt:lpstr>
      <vt:lpstr>Be Your Clients’ Hero</vt:lpstr>
      <vt:lpstr>Best Practices  (You can and should do right now)</vt:lpstr>
      <vt:lpstr>Best Practices </vt:lpstr>
      <vt:lpstr>Best Practices </vt:lpstr>
      <vt:lpstr>More Best Practices</vt:lpstr>
      <vt:lpstr>Tools You Can Use</vt:lpstr>
      <vt:lpstr>In Closing</vt:lpstr>
      <vt:lpstr>We’re Here to Help</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Your Senior Market Book of Business in 2017</dc:title>
  <dc:creator>Mark Lane</dc:creator>
  <cp:lastModifiedBy>Mark Lane</cp:lastModifiedBy>
  <cp:revision>90</cp:revision>
  <dcterms:created xsi:type="dcterms:W3CDTF">2017-01-04T18:07:53Z</dcterms:created>
  <dcterms:modified xsi:type="dcterms:W3CDTF">2017-01-06T17:46:52Z</dcterms:modified>
</cp:coreProperties>
</file>